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A33EE-277C-439C-9C2C-A4DB21B3674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54C46C9-A30F-4F72-B0CA-6287CD2CBA40}">
      <dgm:prSet/>
      <dgm:spPr/>
      <dgm:t>
        <a:bodyPr/>
        <a:lstStyle/>
        <a:p>
          <a:r>
            <a:rPr lang="pt-BR"/>
            <a:t>Nos últimos anos, junto da melhora da ocupação houve recordes de informalidade, que passaram dos 40% em vários trimestres desde então.</a:t>
          </a:r>
          <a:endParaRPr lang="en-US"/>
        </a:p>
      </dgm:t>
    </dgm:pt>
    <dgm:pt modelId="{1BAB9FED-4408-4E7C-88C4-E2405E3FBA6B}" type="parTrans" cxnId="{7A2F55A1-9195-4034-BD21-1E7E7A8E295C}">
      <dgm:prSet/>
      <dgm:spPr/>
      <dgm:t>
        <a:bodyPr/>
        <a:lstStyle/>
        <a:p>
          <a:endParaRPr lang="en-US"/>
        </a:p>
      </dgm:t>
    </dgm:pt>
    <dgm:pt modelId="{DAA5D592-5D5C-4720-A98A-506611DA5D3C}" type="sibTrans" cxnId="{7A2F55A1-9195-4034-BD21-1E7E7A8E295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EB45AEFE-336C-496A-8A4C-734FDA79ACDB}">
      <dgm:prSet/>
      <dgm:spPr/>
      <dgm:t>
        <a:bodyPr/>
        <a:lstStyle/>
        <a:p>
          <a:r>
            <a:rPr lang="pt-BR"/>
            <a:t>Os dados do Cadastro Geral de Empregados e Desempregados (Caged) apontam para uma formação menor de vagas formais no país.</a:t>
          </a:r>
          <a:endParaRPr lang="en-US"/>
        </a:p>
      </dgm:t>
    </dgm:pt>
    <dgm:pt modelId="{D1E4B1B6-198F-4487-950F-82B11EFEEA2A}" type="parTrans" cxnId="{E05C9566-7172-483F-8B8F-1D26A0D07429}">
      <dgm:prSet/>
      <dgm:spPr/>
      <dgm:t>
        <a:bodyPr/>
        <a:lstStyle/>
        <a:p>
          <a:endParaRPr lang="en-US"/>
        </a:p>
      </dgm:t>
    </dgm:pt>
    <dgm:pt modelId="{3507C93F-22E8-47EA-809D-D791F58B78F8}" type="sibTrans" cxnId="{E05C9566-7172-483F-8B8F-1D26A0D0742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C45188B4-04C7-4426-831B-62E250C7DD6F}">
      <dgm:prSet/>
      <dgm:spPr/>
      <dgm:t>
        <a:bodyPr/>
        <a:lstStyle/>
        <a:p>
          <a:r>
            <a:rPr lang="pt-BR"/>
            <a:t>De acordo com o Ministério do Trabalho, 1,02 milhão de vagas formais foram criadas no país nos seis primeiros meses deste ano.</a:t>
          </a:r>
          <a:endParaRPr lang="en-US"/>
        </a:p>
      </dgm:t>
    </dgm:pt>
    <dgm:pt modelId="{4322038A-AF71-48F4-9FA1-42D219961B05}" type="parTrans" cxnId="{AD8D512F-523A-4AD1-B121-8C7B4F4514FE}">
      <dgm:prSet/>
      <dgm:spPr/>
      <dgm:t>
        <a:bodyPr/>
        <a:lstStyle/>
        <a:p>
          <a:endParaRPr lang="en-US"/>
        </a:p>
      </dgm:t>
    </dgm:pt>
    <dgm:pt modelId="{71470515-9D77-46EA-B50D-7A1ACDC03CBA}" type="sibTrans" cxnId="{AD8D512F-523A-4AD1-B121-8C7B4F4514FE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899A5F77-9294-40E2-A63E-4ACCFCAB6287}">
      <dgm:prSet/>
      <dgm:spPr/>
      <dgm:t>
        <a:bodyPr/>
        <a:lstStyle/>
        <a:p>
          <a:r>
            <a:rPr lang="pt-BR"/>
            <a:t>O número representa um recuo de 26,3% na comparação com o mesmo período de 2022, quando foram criados 1,38 milhão de empregos com carteira assinada</a:t>
          </a:r>
          <a:endParaRPr lang="en-US"/>
        </a:p>
      </dgm:t>
    </dgm:pt>
    <dgm:pt modelId="{F9A60548-12B4-48AC-9AAB-BE60EB7E3DEA}" type="parTrans" cxnId="{78BEC9FA-F1EF-4DAE-AE7A-0D2D9348DC10}">
      <dgm:prSet/>
      <dgm:spPr/>
      <dgm:t>
        <a:bodyPr/>
        <a:lstStyle/>
        <a:p>
          <a:endParaRPr lang="en-US"/>
        </a:p>
      </dgm:t>
    </dgm:pt>
    <dgm:pt modelId="{2BB91AFD-215E-4095-AFDA-F234889AB3A1}" type="sibTrans" cxnId="{78BEC9FA-F1EF-4DAE-AE7A-0D2D9348DC10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B7F062C9-AFD2-40F8-A46C-94EFD7F3CDFA}" type="pres">
      <dgm:prSet presAssocID="{07AA33EE-277C-439C-9C2C-A4DB21B36749}" presName="Name0" presStyleCnt="0">
        <dgm:presLayoutVars>
          <dgm:animLvl val="lvl"/>
          <dgm:resizeHandles val="exact"/>
        </dgm:presLayoutVars>
      </dgm:prSet>
      <dgm:spPr/>
    </dgm:pt>
    <dgm:pt modelId="{1546DA49-7410-4985-A6CB-0DD7B6C3EFF3}" type="pres">
      <dgm:prSet presAssocID="{F54C46C9-A30F-4F72-B0CA-6287CD2CBA40}" presName="compositeNode" presStyleCnt="0">
        <dgm:presLayoutVars>
          <dgm:bulletEnabled val="1"/>
        </dgm:presLayoutVars>
      </dgm:prSet>
      <dgm:spPr/>
    </dgm:pt>
    <dgm:pt modelId="{9E6D74E0-635A-476D-8D8A-8440F1A7C7E6}" type="pres">
      <dgm:prSet presAssocID="{F54C46C9-A30F-4F72-B0CA-6287CD2CBA40}" presName="bgRect" presStyleLbl="alignNode1" presStyleIdx="0" presStyleCnt="4"/>
      <dgm:spPr/>
    </dgm:pt>
    <dgm:pt modelId="{F8B7D3EF-389D-49E6-80AD-675BE9090244}" type="pres">
      <dgm:prSet presAssocID="{DAA5D592-5D5C-4720-A98A-506611DA5D3C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1EA46A56-7284-4496-B19C-E25F15E4EB7C}" type="pres">
      <dgm:prSet presAssocID="{F54C46C9-A30F-4F72-B0CA-6287CD2CBA40}" presName="nodeRect" presStyleLbl="alignNode1" presStyleIdx="0" presStyleCnt="4">
        <dgm:presLayoutVars>
          <dgm:bulletEnabled val="1"/>
        </dgm:presLayoutVars>
      </dgm:prSet>
      <dgm:spPr/>
    </dgm:pt>
    <dgm:pt modelId="{659C6A02-EB82-4FB1-A14A-4DAF2D57D9CF}" type="pres">
      <dgm:prSet presAssocID="{DAA5D592-5D5C-4720-A98A-506611DA5D3C}" presName="sibTrans" presStyleCnt="0"/>
      <dgm:spPr/>
    </dgm:pt>
    <dgm:pt modelId="{45C5B411-1E1B-444D-B457-E8F81554BDF3}" type="pres">
      <dgm:prSet presAssocID="{EB45AEFE-336C-496A-8A4C-734FDA79ACDB}" presName="compositeNode" presStyleCnt="0">
        <dgm:presLayoutVars>
          <dgm:bulletEnabled val="1"/>
        </dgm:presLayoutVars>
      </dgm:prSet>
      <dgm:spPr/>
    </dgm:pt>
    <dgm:pt modelId="{C73108BD-18D8-48EB-9579-742A1F48E938}" type="pres">
      <dgm:prSet presAssocID="{EB45AEFE-336C-496A-8A4C-734FDA79ACDB}" presName="bgRect" presStyleLbl="alignNode1" presStyleIdx="1" presStyleCnt="4"/>
      <dgm:spPr/>
    </dgm:pt>
    <dgm:pt modelId="{93AD6F6D-3B0B-4B8C-81AC-A37FACDFC736}" type="pres">
      <dgm:prSet presAssocID="{3507C93F-22E8-47EA-809D-D791F58B78F8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D0D2A46C-7ADE-4A2B-B558-AEEF95EF3355}" type="pres">
      <dgm:prSet presAssocID="{EB45AEFE-336C-496A-8A4C-734FDA79ACDB}" presName="nodeRect" presStyleLbl="alignNode1" presStyleIdx="1" presStyleCnt="4">
        <dgm:presLayoutVars>
          <dgm:bulletEnabled val="1"/>
        </dgm:presLayoutVars>
      </dgm:prSet>
      <dgm:spPr/>
    </dgm:pt>
    <dgm:pt modelId="{28BDE67B-0E4C-4848-9DE5-0B2EB5AB0059}" type="pres">
      <dgm:prSet presAssocID="{3507C93F-22E8-47EA-809D-D791F58B78F8}" presName="sibTrans" presStyleCnt="0"/>
      <dgm:spPr/>
    </dgm:pt>
    <dgm:pt modelId="{BE0BFAB1-3637-4575-BD9E-2B6AD10BDEE7}" type="pres">
      <dgm:prSet presAssocID="{C45188B4-04C7-4426-831B-62E250C7DD6F}" presName="compositeNode" presStyleCnt="0">
        <dgm:presLayoutVars>
          <dgm:bulletEnabled val="1"/>
        </dgm:presLayoutVars>
      </dgm:prSet>
      <dgm:spPr/>
    </dgm:pt>
    <dgm:pt modelId="{DB5DABE5-1D46-492A-960E-152DF5FB6524}" type="pres">
      <dgm:prSet presAssocID="{C45188B4-04C7-4426-831B-62E250C7DD6F}" presName="bgRect" presStyleLbl="alignNode1" presStyleIdx="2" presStyleCnt="4"/>
      <dgm:spPr/>
    </dgm:pt>
    <dgm:pt modelId="{E7B0190B-B995-466A-B6BD-79FFBA3C7B6D}" type="pres">
      <dgm:prSet presAssocID="{71470515-9D77-46EA-B50D-7A1ACDC03CBA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6C53422-8782-4FF3-BDF0-E2ECB86992AC}" type="pres">
      <dgm:prSet presAssocID="{C45188B4-04C7-4426-831B-62E250C7DD6F}" presName="nodeRect" presStyleLbl="alignNode1" presStyleIdx="2" presStyleCnt="4">
        <dgm:presLayoutVars>
          <dgm:bulletEnabled val="1"/>
        </dgm:presLayoutVars>
      </dgm:prSet>
      <dgm:spPr/>
    </dgm:pt>
    <dgm:pt modelId="{3DC3C30E-881F-41D0-A135-00E9309C84CC}" type="pres">
      <dgm:prSet presAssocID="{71470515-9D77-46EA-B50D-7A1ACDC03CBA}" presName="sibTrans" presStyleCnt="0"/>
      <dgm:spPr/>
    </dgm:pt>
    <dgm:pt modelId="{0E93FB4A-0950-4012-AA54-EFDEAD419E5A}" type="pres">
      <dgm:prSet presAssocID="{899A5F77-9294-40E2-A63E-4ACCFCAB6287}" presName="compositeNode" presStyleCnt="0">
        <dgm:presLayoutVars>
          <dgm:bulletEnabled val="1"/>
        </dgm:presLayoutVars>
      </dgm:prSet>
      <dgm:spPr/>
    </dgm:pt>
    <dgm:pt modelId="{22F2BA57-7830-487D-BFFC-0A99E3210105}" type="pres">
      <dgm:prSet presAssocID="{899A5F77-9294-40E2-A63E-4ACCFCAB6287}" presName="bgRect" presStyleLbl="alignNode1" presStyleIdx="3" presStyleCnt="4"/>
      <dgm:spPr/>
    </dgm:pt>
    <dgm:pt modelId="{A98AFE7C-4F8F-423A-954C-25B81E4FD9BF}" type="pres">
      <dgm:prSet presAssocID="{2BB91AFD-215E-4095-AFDA-F234889AB3A1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E232B5C4-EBDF-4C4F-ABAF-3D35468A26FF}" type="pres">
      <dgm:prSet presAssocID="{899A5F77-9294-40E2-A63E-4ACCFCAB6287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F751A60D-E55A-4CC5-90AB-D5599D6FBB5B}" type="presOf" srcId="{899A5F77-9294-40E2-A63E-4ACCFCAB6287}" destId="{E232B5C4-EBDF-4C4F-ABAF-3D35468A26FF}" srcOrd="1" destOrd="0" presId="urn:microsoft.com/office/officeart/2016/7/layout/LinearBlockProcessNumbered"/>
    <dgm:cxn modelId="{49934014-82CF-4696-A8EE-782571142854}" type="presOf" srcId="{71470515-9D77-46EA-B50D-7A1ACDC03CBA}" destId="{E7B0190B-B995-466A-B6BD-79FFBA3C7B6D}" srcOrd="0" destOrd="0" presId="urn:microsoft.com/office/officeart/2016/7/layout/LinearBlockProcessNumbered"/>
    <dgm:cxn modelId="{AD8D512F-523A-4AD1-B121-8C7B4F4514FE}" srcId="{07AA33EE-277C-439C-9C2C-A4DB21B36749}" destId="{C45188B4-04C7-4426-831B-62E250C7DD6F}" srcOrd="2" destOrd="0" parTransId="{4322038A-AF71-48F4-9FA1-42D219961B05}" sibTransId="{71470515-9D77-46EA-B50D-7A1ACDC03CBA}"/>
    <dgm:cxn modelId="{838CB432-3245-4193-AC6A-EBD1432515CE}" type="presOf" srcId="{899A5F77-9294-40E2-A63E-4ACCFCAB6287}" destId="{22F2BA57-7830-487D-BFFC-0A99E3210105}" srcOrd="0" destOrd="0" presId="urn:microsoft.com/office/officeart/2016/7/layout/LinearBlockProcessNumbered"/>
    <dgm:cxn modelId="{9A42CB3C-5D81-4C18-9CAE-F5314648E0CC}" type="presOf" srcId="{EB45AEFE-336C-496A-8A4C-734FDA79ACDB}" destId="{C73108BD-18D8-48EB-9579-742A1F48E938}" srcOrd="0" destOrd="0" presId="urn:microsoft.com/office/officeart/2016/7/layout/LinearBlockProcessNumbered"/>
    <dgm:cxn modelId="{2932C93F-BA3B-4A98-A7AC-795E5857F4E5}" type="presOf" srcId="{3507C93F-22E8-47EA-809D-D791F58B78F8}" destId="{93AD6F6D-3B0B-4B8C-81AC-A37FACDFC736}" srcOrd="0" destOrd="0" presId="urn:microsoft.com/office/officeart/2016/7/layout/LinearBlockProcessNumbered"/>
    <dgm:cxn modelId="{E05C9566-7172-483F-8B8F-1D26A0D07429}" srcId="{07AA33EE-277C-439C-9C2C-A4DB21B36749}" destId="{EB45AEFE-336C-496A-8A4C-734FDA79ACDB}" srcOrd="1" destOrd="0" parTransId="{D1E4B1B6-198F-4487-950F-82B11EFEEA2A}" sibTransId="{3507C93F-22E8-47EA-809D-D791F58B78F8}"/>
    <dgm:cxn modelId="{C3ABFD83-3D3E-43A6-9605-F58997B3CDDF}" type="presOf" srcId="{C45188B4-04C7-4426-831B-62E250C7DD6F}" destId="{36C53422-8782-4FF3-BDF0-E2ECB86992AC}" srcOrd="1" destOrd="0" presId="urn:microsoft.com/office/officeart/2016/7/layout/LinearBlockProcessNumbered"/>
    <dgm:cxn modelId="{9ADE1888-19F6-4565-9FDE-D526C8B612E6}" type="presOf" srcId="{2BB91AFD-215E-4095-AFDA-F234889AB3A1}" destId="{A98AFE7C-4F8F-423A-954C-25B81E4FD9BF}" srcOrd="0" destOrd="0" presId="urn:microsoft.com/office/officeart/2016/7/layout/LinearBlockProcessNumbered"/>
    <dgm:cxn modelId="{11B5678E-C720-4A95-8EFE-E59D0A1AE64C}" type="presOf" srcId="{07AA33EE-277C-439C-9C2C-A4DB21B36749}" destId="{B7F062C9-AFD2-40F8-A46C-94EFD7F3CDFA}" srcOrd="0" destOrd="0" presId="urn:microsoft.com/office/officeart/2016/7/layout/LinearBlockProcessNumbered"/>
    <dgm:cxn modelId="{CD7D4295-AA1F-486E-A4B7-46154F840497}" type="presOf" srcId="{C45188B4-04C7-4426-831B-62E250C7DD6F}" destId="{DB5DABE5-1D46-492A-960E-152DF5FB6524}" srcOrd="0" destOrd="0" presId="urn:microsoft.com/office/officeart/2016/7/layout/LinearBlockProcessNumbered"/>
    <dgm:cxn modelId="{7A2F55A1-9195-4034-BD21-1E7E7A8E295C}" srcId="{07AA33EE-277C-439C-9C2C-A4DB21B36749}" destId="{F54C46C9-A30F-4F72-B0CA-6287CD2CBA40}" srcOrd="0" destOrd="0" parTransId="{1BAB9FED-4408-4E7C-88C4-E2405E3FBA6B}" sibTransId="{DAA5D592-5D5C-4720-A98A-506611DA5D3C}"/>
    <dgm:cxn modelId="{18A5ACC1-5E33-4C2C-BFB9-C0152C9B038C}" type="presOf" srcId="{F54C46C9-A30F-4F72-B0CA-6287CD2CBA40}" destId="{9E6D74E0-635A-476D-8D8A-8440F1A7C7E6}" srcOrd="0" destOrd="0" presId="urn:microsoft.com/office/officeart/2016/7/layout/LinearBlockProcessNumbered"/>
    <dgm:cxn modelId="{999BB9C5-4FB7-42ED-AB89-96BF1AA555A3}" type="presOf" srcId="{DAA5D592-5D5C-4720-A98A-506611DA5D3C}" destId="{F8B7D3EF-389D-49E6-80AD-675BE9090244}" srcOrd="0" destOrd="0" presId="urn:microsoft.com/office/officeart/2016/7/layout/LinearBlockProcessNumbered"/>
    <dgm:cxn modelId="{60A0E1DF-A2E2-4098-B1E9-C6E750610F1D}" type="presOf" srcId="{F54C46C9-A30F-4F72-B0CA-6287CD2CBA40}" destId="{1EA46A56-7284-4496-B19C-E25F15E4EB7C}" srcOrd="1" destOrd="0" presId="urn:microsoft.com/office/officeart/2016/7/layout/LinearBlockProcessNumbered"/>
    <dgm:cxn modelId="{1E37E8E7-1346-47D1-A550-85E87673964E}" type="presOf" srcId="{EB45AEFE-336C-496A-8A4C-734FDA79ACDB}" destId="{D0D2A46C-7ADE-4A2B-B558-AEEF95EF3355}" srcOrd="1" destOrd="0" presId="urn:microsoft.com/office/officeart/2016/7/layout/LinearBlockProcessNumbered"/>
    <dgm:cxn modelId="{78BEC9FA-F1EF-4DAE-AE7A-0D2D9348DC10}" srcId="{07AA33EE-277C-439C-9C2C-A4DB21B36749}" destId="{899A5F77-9294-40E2-A63E-4ACCFCAB6287}" srcOrd="3" destOrd="0" parTransId="{F9A60548-12B4-48AC-9AAB-BE60EB7E3DEA}" sibTransId="{2BB91AFD-215E-4095-AFDA-F234889AB3A1}"/>
    <dgm:cxn modelId="{A9F1B8AD-C992-42EC-9DA2-290A33729A9D}" type="presParOf" srcId="{B7F062C9-AFD2-40F8-A46C-94EFD7F3CDFA}" destId="{1546DA49-7410-4985-A6CB-0DD7B6C3EFF3}" srcOrd="0" destOrd="0" presId="urn:microsoft.com/office/officeart/2016/7/layout/LinearBlockProcessNumbered"/>
    <dgm:cxn modelId="{4616E31A-519A-4971-9596-039736AD78DE}" type="presParOf" srcId="{1546DA49-7410-4985-A6CB-0DD7B6C3EFF3}" destId="{9E6D74E0-635A-476D-8D8A-8440F1A7C7E6}" srcOrd="0" destOrd="0" presId="urn:microsoft.com/office/officeart/2016/7/layout/LinearBlockProcessNumbered"/>
    <dgm:cxn modelId="{D58B0843-BC07-4D28-B5F5-98FD92B59A48}" type="presParOf" srcId="{1546DA49-7410-4985-A6CB-0DD7B6C3EFF3}" destId="{F8B7D3EF-389D-49E6-80AD-675BE9090244}" srcOrd="1" destOrd="0" presId="urn:microsoft.com/office/officeart/2016/7/layout/LinearBlockProcessNumbered"/>
    <dgm:cxn modelId="{243A2216-6683-4C8A-9FC3-AA997DE09B26}" type="presParOf" srcId="{1546DA49-7410-4985-A6CB-0DD7B6C3EFF3}" destId="{1EA46A56-7284-4496-B19C-E25F15E4EB7C}" srcOrd="2" destOrd="0" presId="urn:microsoft.com/office/officeart/2016/7/layout/LinearBlockProcessNumbered"/>
    <dgm:cxn modelId="{6E039D81-0080-462D-9418-B71288C77683}" type="presParOf" srcId="{B7F062C9-AFD2-40F8-A46C-94EFD7F3CDFA}" destId="{659C6A02-EB82-4FB1-A14A-4DAF2D57D9CF}" srcOrd="1" destOrd="0" presId="urn:microsoft.com/office/officeart/2016/7/layout/LinearBlockProcessNumbered"/>
    <dgm:cxn modelId="{2D5548B9-87A8-4A7F-AC10-31948686F682}" type="presParOf" srcId="{B7F062C9-AFD2-40F8-A46C-94EFD7F3CDFA}" destId="{45C5B411-1E1B-444D-B457-E8F81554BDF3}" srcOrd="2" destOrd="0" presId="urn:microsoft.com/office/officeart/2016/7/layout/LinearBlockProcessNumbered"/>
    <dgm:cxn modelId="{9B63887C-1DD7-4D25-92B8-40201B1442BB}" type="presParOf" srcId="{45C5B411-1E1B-444D-B457-E8F81554BDF3}" destId="{C73108BD-18D8-48EB-9579-742A1F48E938}" srcOrd="0" destOrd="0" presId="urn:microsoft.com/office/officeart/2016/7/layout/LinearBlockProcessNumbered"/>
    <dgm:cxn modelId="{C7AEB856-B10A-4425-89DE-B2AC6BBB81C0}" type="presParOf" srcId="{45C5B411-1E1B-444D-B457-E8F81554BDF3}" destId="{93AD6F6D-3B0B-4B8C-81AC-A37FACDFC736}" srcOrd="1" destOrd="0" presId="urn:microsoft.com/office/officeart/2016/7/layout/LinearBlockProcessNumbered"/>
    <dgm:cxn modelId="{88407E4B-30F8-4937-B9C2-F0742B27986E}" type="presParOf" srcId="{45C5B411-1E1B-444D-B457-E8F81554BDF3}" destId="{D0D2A46C-7ADE-4A2B-B558-AEEF95EF3355}" srcOrd="2" destOrd="0" presId="urn:microsoft.com/office/officeart/2016/7/layout/LinearBlockProcessNumbered"/>
    <dgm:cxn modelId="{0F89BA9A-B270-4D07-A5A7-E9AE640D2141}" type="presParOf" srcId="{B7F062C9-AFD2-40F8-A46C-94EFD7F3CDFA}" destId="{28BDE67B-0E4C-4848-9DE5-0B2EB5AB0059}" srcOrd="3" destOrd="0" presId="urn:microsoft.com/office/officeart/2016/7/layout/LinearBlockProcessNumbered"/>
    <dgm:cxn modelId="{24A0CE75-F268-46B7-B3C6-0E49E6E3D6FE}" type="presParOf" srcId="{B7F062C9-AFD2-40F8-A46C-94EFD7F3CDFA}" destId="{BE0BFAB1-3637-4575-BD9E-2B6AD10BDEE7}" srcOrd="4" destOrd="0" presId="urn:microsoft.com/office/officeart/2016/7/layout/LinearBlockProcessNumbered"/>
    <dgm:cxn modelId="{F9D0055E-45A9-465C-AAC8-D9C0D8F06D85}" type="presParOf" srcId="{BE0BFAB1-3637-4575-BD9E-2B6AD10BDEE7}" destId="{DB5DABE5-1D46-492A-960E-152DF5FB6524}" srcOrd="0" destOrd="0" presId="urn:microsoft.com/office/officeart/2016/7/layout/LinearBlockProcessNumbered"/>
    <dgm:cxn modelId="{71B0AC39-6650-4F95-AA59-0133B24E6D5B}" type="presParOf" srcId="{BE0BFAB1-3637-4575-BD9E-2B6AD10BDEE7}" destId="{E7B0190B-B995-466A-B6BD-79FFBA3C7B6D}" srcOrd="1" destOrd="0" presId="urn:microsoft.com/office/officeart/2016/7/layout/LinearBlockProcessNumbered"/>
    <dgm:cxn modelId="{37017B0B-2F7D-4EAD-8EE3-1F3780E0BDA3}" type="presParOf" srcId="{BE0BFAB1-3637-4575-BD9E-2B6AD10BDEE7}" destId="{36C53422-8782-4FF3-BDF0-E2ECB86992AC}" srcOrd="2" destOrd="0" presId="urn:microsoft.com/office/officeart/2016/7/layout/LinearBlockProcessNumbered"/>
    <dgm:cxn modelId="{189E1615-73F2-49F8-A3B7-4D14A3A445D2}" type="presParOf" srcId="{B7F062C9-AFD2-40F8-A46C-94EFD7F3CDFA}" destId="{3DC3C30E-881F-41D0-A135-00E9309C84CC}" srcOrd="5" destOrd="0" presId="urn:microsoft.com/office/officeart/2016/7/layout/LinearBlockProcessNumbered"/>
    <dgm:cxn modelId="{CC7DF6DC-195A-487F-B9F4-B33382B952C7}" type="presParOf" srcId="{B7F062C9-AFD2-40F8-A46C-94EFD7F3CDFA}" destId="{0E93FB4A-0950-4012-AA54-EFDEAD419E5A}" srcOrd="6" destOrd="0" presId="urn:microsoft.com/office/officeart/2016/7/layout/LinearBlockProcessNumbered"/>
    <dgm:cxn modelId="{8585052B-0764-425C-BAE6-456E1F020A70}" type="presParOf" srcId="{0E93FB4A-0950-4012-AA54-EFDEAD419E5A}" destId="{22F2BA57-7830-487D-BFFC-0A99E3210105}" srcOrd="0" destOrd="0" presId="urn:microsoft.com/office/officeart/2016/7/layout/LinearBlockProcessNumbered"/>
    <dgm:cxn modelId="{2FF8B34C-54B2-4C26-A001-FCE44046A6CB}" type="presParOf" srcId="{0E93FB4A-0950-4012-AA54-EFDEAD419E5A}" destId="{A98AFE7C-4F8F-423A-954C-25B81E4FD9BF}" srcOrd="1" destOrd="0" presId="urn:microsoft.com/office/officeart/2016/7/layout/LinearBlockProcessNumbered"/>
    <dgm:cxn modelId="{9BE190F2-90C2-4609-B755-186F57373768}" type="presParOf" srcId="{0E93FB4A-0950-4012-AA54-EFDEAD419E5A}" destId="{E232B5C4-EBDF-4C4F-ABAF-3D35468A26F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D74E0-635A-476D-8D8A-8440F1A7C7E6}">
      <dsp:nvSpPr>
        <dsp:cNvPr id="0" name=""/>
        <dsp:cNvSpPr/>
      </dsp:nvSpPr>
      <dsp:spPr>
        <a:xfrm>
          <a:off x="215" y="346359"/>
          <a:ext cx="2601301" cy="31215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51" tIns="0" rIns="25695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Nos últimos anos, junto da melhora da ocupação houve recordes de informalidade, que passaram dos 40% em vários trimestres desde então.</a:t>
          </a:r>
          <a:endParaRPr lang="en-US" sz="1300" kern="1200"/>
        </a:p>
      </dsp:txBody>
      <dsp:txXfrm>
        <a:off x="215" y="1594984"/>
        <a:ext cx="2601301" cy="1872937"/>
      </dsp:txXfrm>
    </dsp:sp>
    <dsp:sp modelId="{F8B7D3EF-389D-49E6-80AD-675BE9090244}">
      <dsp:nvSpPr>
        <dsp:cNvPr id="0" name=""/>
        <dsp:cNvSpPr/>
      </dsp:nvSpPr>
      <dsp:spPr>
        <a:xfrm>
          <a:off x="215" y="346359"/>
          <a:ext cx="2601301" cy="124862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51" tIns="165100" rIns="25695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15" y="346359"/>
        <a:ext cx="2601301" cy="1248624"/>
      </dsp:txXfrm>
    </dsp:sp>
    <dsp:sp modelId="{C73108BD-18D8-48EB-9579-742A1F48E938}">
      <dsp:nvSpPr>
        <dsp:cNvPr id="0" name=""/>
        <dsp:cNvSpPr/>
      </dsp:nvSpPr>
      <dsp:spPr>
        <a:xfrm>
          <a:off x="2809621" y="346359"/>
          <a:ext cx="2601301" cy="31215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51" tIns="0" rIns="25695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Os dados do Cadastro Geral de Empregados e Desempregados (Caged) apontam para uma formação menor de vagas formais no país.</a:t>
          </a:r>
          <a:endParaRPr lang="en-US" sz="1300" kern="1200"/>
        </a:p>
      </dsp:txBody>
      <dsp:txXfrm>
        <a:off x="2809621" y="1594984"/>
        <a:ext cx="2601301" cy="1872937"/>
      </dsp:txXfrm>
    </dsp:sp>
    <dsp:sp modelId="{93AD6F6D-3B0B-4B8C-81AC-A37FACDFC736}">
      <dsp:nvSpPr>
        <dsp:cNvPr id="0" name=""/>
        <dsp:cNvSpPr/>
      </dsp:nvSpPr>
      <dsp:spPr>
        <a:xfrm>
          <a:off x="2809621" y="346359"/>
          <a:ext cx="2601301" cy="124862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51" tIns="165100" rIns="25695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809621" y="346359"/>
        <a:ext cx="2601301" cy="1248624"/>
      </dsp:txXfrm>
    </dsp:sp>
    <dsp:sp modelId="{DB5DABE5-1D46-492A-960E-152DF5FB6524}">
      <dsp:nvSpPr>
        <dsp:cNvPr id="0" name=""/>
        <dsp:cNvSpPr/>
      </dsp:nvSpPr>
      <dsp:spPr>
        <a:xfrm>
          <a:off x="5619027" y="346359"/>
          <a:ext cx="2601301" cy="31215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51" tIns="0" rIns="25695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 acordo com o Ministério do Trabalho, 1,02 milhão de vagas formais foram criadas no país nos seis primeiros meses deste ano.</a:t>
          </a:r>
          <a:endParaRPr lang="en-US" sz="1300" kern="1200"/>
        </a:p>
      </dsp:txBody>
      <dsp:txXfrm>
        <a:off x="5619027" y="1594984"/>
        <a:ext cx="2601301" cy="1872937"/>
      </dsp:txXfrm>
    </dsp:sp>
    <dsp:sp modelId="{E7B0190B-B995-466A-B6BD-79FFBA3C7B6D}">
      <dsp:nvSpPr>
        <dsp:cNvPr id="0" name=""/>
        <dsp:cNvSpPr/>
      </dsp:nvSpPr>
      <dsp:spPr>
        <a:xfrm>
          <a:off x="5619027" y="346359"/>
          <a:ext cx="2601301" cy="124862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51" tIns="165100" rIns="25695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619027" y="346359"/>
        <a:ext cx="2601301" cy="1248624"/>
      </dsp:txXfrm>
    </dsp:sp>
    <dsp:sp modelId="{22F2BA57-7830-487D-BFFC-0A99E3210105}">
      <dsp:nvSpPr>
        <dsp:cNvPr id="0" name=""/>
        <dsp:cNvSpPr/>
      </dsp:nvSpPr>
      <dsp:spPr>
        <a:xfrm>
          <a:off x="8428432" y="346359"/>
          <a:ext cx="2601301" cy="31215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51" tIns="0" rIns="25695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O número representa um recuo de 26,3% na comparação com o mesmo período de 2022, quando foram criados 1,38 milhão de empregos com carteira assinada</a:t>
          </a:r>
          <a:endParaRPr lang="en-US" sz="1300" kern="1200"/>
        </a:p>
      </dsp:txBody>
      <dsp:txXfrm>
        <a:off x="8428432" y="1594984"/>
        <a:ext cx="2601301" cy="1872937"/>
      </dsp:txXfrm>
    </dsp:sp>
    <dsp:sp modelId="{A98AFE7C-4F8F-423A-954C-25B81E4FD9BF}">
      <dsp:nvSpPr>
        <dsp:cNvPr id="0" name=""/>
        <dsp:cNvSpPr/>
      </dsp:nvSpPr>
      <dsp:spPr>
        <a:xfrm>
          <a:off x="8428432" y="346359"/>
          <a:ext cx="2601301" cy="124862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51" tIns="165100" rIns="25695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</a:p>
      </dsp:txBody>
      <dsp:txXfrm>
        <a:off x="8428432" y="346359"/>
        <a:ext cx="2601301" cy="1248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1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8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9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7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6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5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008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816DE9-5339-1D79-CD50-A05E3F015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Entre a civilidade e o submundo da política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4D1A39-4794-9F17-BEDA-C34DA79B0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pt-BR" sz="2000"/>
              <a:t>30 de julho de 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EBEAAE-DE12-9D32-82BE-430959365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28" b="2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837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E47987-51DD-47D8-82CB-3239C1041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3B51BC-A337-4FC1-8BEC-2C71D3B3F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6EB04D-98C2-4D74-86BC-1E95ECF5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21824-8381-405C-BDEF-3859DE644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EA7B49C-1DDA-4A36-B615-CCE52D77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49BF0E-90A2-447D-851A-A1C4FC5E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11" y="638175"/>
            <a:ext cx="3682784" cy="57523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DD9BCA-2F3B-E4B4-3518-4A70C3EB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Governo sente bom momento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432A1A-7A25-4237-B64F-E0244D85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1419D3-21C1-47D3-9BB6-2E08FCE81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383C2D-F910-444C-AFBF-2A6C72EB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C7279F-774B-48BD-8EC4-E7346A34A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2242" y="627940"/>
            <a:ext cx="3704425" cy="283709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239DD6-CFE3-9E93-FD97-7FF921AC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731" y="799041"/>
            <a:ext cx="2201454" cy="248751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DDFE527-440F-4625-B425-54376B60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2736" y="627940"/>
            <a:ext cx="3704425" cy="284732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4495A53-192F-FACB-8B94-8B8178D2A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67580" y="799041"/>
            <a:ext cx="3283854" cy="248752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C2E4842-085B-4316-A26B-BFB4CF21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0762" y="3572039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ECC2FB-B4E9-6933-623F-F482BD59C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128" y="3742160"/>
            <a:ext cx="2462661" cy="248753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8015A85-E7C2-4028-A775-8B61DA2C2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3247" y="3572038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6EF62DF-7422-AF93-B654-5F403A300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625" y="3742160"/>
            <a:ext cx="2875765" cy="24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1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FBC75CB-7D0F-4FA6-8CF0-B4D3F6B60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2B7FE1-7C65-43D0-B408-6986D65BA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E90FFC-D91A-4F4A-88DC-42BF266F8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038FB0B-EBC4-4A9F-9698-4C81FC8CA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6CEBF92-D3C8-7D5F-9A7A-F7B7AD27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Mas...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E554B-C900-ED77-2177-1C3BC429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 o </a:t>
            </a:r>
            <a:r>
              <a:rPr lang="en-US" dirty="0" err="1">
                <a:solidFill>
                  <a:srgbClr val="FFFFFF"/>
                </a:solidFill>
              </a:rPr>
              <a:t>desemprego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cai</a:t>
            </a:r>
            <a:r>
              <a:rPr lang="en-US" dirty="0">
                <a:solidFill>
                  <a:srgbClr val="FFFFFF"/>
                </a:solidFill>
              </a:rPr>
              <a:t> 8% no </a:t>
            </a:r>
            <a:r>
              <a:rPr lang="en-US" dirty="0" err="1">
                <a:solidFill>
                  <a:srgbClr val="FFFFFF"/>
                </a:solidFill>
              </a:rPr>
              <a:t>segundo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trimestre</a:t>
            </a:r>
            <a:r>
              <a:rPr lang="en-US" dirty="0">
                <a:solidFill>
                  <a:srgbClr val="FFFFFF"/>
                </a:solidFill>
              </a:rPr>
              <a:t>…</a:t>
            </a:r>
          </a:p>
          <a:p>
            <a:r>
              <a:rPr lang="en-US" dirty="0">
                <a:solidFill>
                  <a:srgbClr val="FFFFFF"/>
                </a:solidFill>
              </a:rPr>
              <a:t>… a qualidade do empregos não é tão boa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385A25A-1DCB-14B9-F371-CCE98046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935" y="1014165"/>
            <a:ext cx="3480900" cy="49905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FF89C1-6B0C-E375-294A-292F6F327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565" y="1553871"/>
            <a:ext cx="3480901" cy="39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27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A92EE-EE17-CB2C-B1DF-33425D3B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0EE70E3-FA36-9570-EA86-4A86593C6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766995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94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B9C679F-FA0B-7A80-7873-C9C92A9E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Economia bombando, mas ...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58855E1-0B9D-1BD9-D5D8-BF8DFCF44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213" y="618067"/>
            <a:ext cx="4422543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7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198283-20F8-8B71-769E-86E4FE901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64" y="541065"/>
            <a:ext cx="5090208" cy="3435892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7C8F961-8E1A-EB21-EE48-378740824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9931" y="709524"/>
            <a:ext cx="5509282" cy="30989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97735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F6FEB7-B368-0363-6455-CA142D45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Anúncio do novo pac, mas ...</a:t>
            </a:r>
          </a:p>
        </p:txBody>
      </p:sp>
    </p:spTree>
    <p:extLst>
      <p:ext uri="{BB962C8B-B14F-4D97-AF65-F5344CB8AC3E}">
        <p14:creationId xmlns:p14="http://schemas.microsoft.com/office/powerpoint/2010/main" val="370076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47B2AD-865A-3449-97EE-32D74A26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pt-BR"/>
              <a:t>O desenho do novo pac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50EC944-2338-3E7A-DCE8-529ECB12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300" dirty="0"/>
              <a:t>“Teremos praticamente três linhas de frente: </a:t>
            </a:r>
            <a:r>
              <a:rPr lang="pt-BR" sz="1300" b="1" dirty="0"/>
              <a:t>investimento público</a:t>
            </a:r>
            <a:r>
              <a:rPr lang="pt-BR" sz="1300" dirty="0"/>
              <a:t>, com base no valor do orçamento; </a:t>
            </a:r>
            <a:r>
              <a:rPr lang="pt-BR" sz="1300" b="1" dirty="0"/>
              <a:t>investimentos privados</a:t>
            </a:r>
            <a:r>
              <a:rPr lang="pt-BR" sz="1300" dirty="0"/>
              <a:t>, através de concessões, rodovias, portos, aeroportos, ferrovias, capotagem, navegação. E também </a:t>
            </a:r>
            <a:r>
              <a:rPr lang="pt-BR" sz="1300" b="1" dirty="0"/>
              <a:t>parcerias público-privadas</a:t>
            </a:r>
            <a:r>
              <a:rPr lang="pt-BR" sz="1300" dirty="0"/>
              <a:t>, que a gente chama de PPP.”</a:t>
            </a:r>
          </a:p>
          <a:p>
            <a:pPr>
              <a:lnSpc>
                <a:spcPct val="100000"/>
              </a:lnSpc>
            </a:pPr>
            <a:endParaRPr lang="pt-BR" sz="1300" dirty="0"/>
          </a:p>
          <a:p>
            <a:pPr>
              <a:lnSpc>
                <a:spcPct val="100000"/>
              </a:lnSpc>
            </a:pPr>
            <a:r>
              <a:rPr lang="pt-BR" sz="1300" dirty="0"/>
              <a:t>“Estamos esperando o arcabouço ser aprovado para ver o quanto de espaço fiscal a gente vai ter – </a:t>
            </a:r>
            <a:r>
              <a:rPr lang="pt-BR" sz="1300" b="1" dirty="0"/>
              <a:t>mais R$ 30 bilhões, menos R$ 30 bilhões </a:t>
            </a:r>
            <a:r>
              <a:rPr lang="pt-BR" sz="1300" dirty="0"/>
              <a:t>– para falar o valor desse pacotão”, concluiu a ministra.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32A913C-0A44-4AC3-801F-E36C99CAC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3"/>
          <a:stretch/>
        </p:blipFill>
        <p:spPr>
          <a:xfrm>
            <a:off x="4654296" y="740476"/>
            <a:ext cx="6735272" cy="51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2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250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Avenir Next LT Pro</vt:lpstr>
      <vt:lpstr>Gill Sans MT</vt:lpstr>
      <vt:lpstr>Wingdings 2</vt:lpstr>
      <vt:lpstr>DividendVTI</vt:lpstr>
      <vt:lpstr>Entre a civilidade e o submundo da política</vt:lpstr>
      <vt:lpstr>Governo sente bom momento</vt:lpstr>
      <vt:lpstr>Mas...</vt:lpstr>
      <vt:lpstr>Apresentação do PowerPoint</vt:lpstr>
      <vt:lpstr>Economia bombando, mas ...</vt:lpstr>
      <vt:lpstr>Anúncio do novo pac, mas ...</vt:lpstr>
      <vt:lpstr>O desenho do novo pac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 a civilidade e o submundo da política</dc:title>
  <dc:creator>Rudá Ricci</dc:creator>
  <cp:lastModifiedBy>Rudá Ricci</cp:lastModifiedBy>
  <cp:revision>1</cp:revision>
  <dcterms:created xsi:type="dcterms:W3CDTF">2023-07-30T11:35:15Z</dcterms:created>
  <dcterms:modified xsi:type="dcterms:W3CDTF">2023-07-30T11:49:36Z</dcterms:modified>
</cp:coreProperties>
</file>