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44A5F-9AAB-43D4-B2D8-8ABE19CC84A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9F09EC-D83A-4EE4-B492-0232EBA99BC8}">
      <dgm:prSet/>
      <dgm:spPr/>
      <dgm:t>
        <a:bodyPr/>
        <a:lstStyle/>
        <a:p>
          <a:r>
            <a:rPr lang="pt-BR"/>
            <a:t>Centrão exige Saúde e MDS. Cita, ainda, estatais (como Correios)</a:t>
          </a:r>
          <a:endParaRPr lang="en-US"/>
        </a:p>
      </dgm:t>
    </dgm:pt>
    <dgm:pt modelId="{3E63BA06-5D6A-48CC-94D2-7BC6F79C3A02}" type="parTrans" cxnId="{4DDB8C86-BF55-4DE3-820C-67DED519A63E}">
      <dgm:prSet/>
      <dgm:spPr/>
      <dgm:t>
        <a:bodyPr/>
        <a:lstStyle/>
        <a:p>
          <a:endParaRPr lang="en-US"/>
        </a:p>
      </dgm:t>
    </dgm:pt>
    <dgm:pt modelId="{CB2B7527-37AF-45D1-AFAA-D72EC2D183F9}" type="sibTrans" cxnId="{4DDB8C86-BF55-4DE3-820C-67DED519A63E}">
      <dgm:prSet/>
      <dgm:spPr/>
      <dgm:t>
        <a:bodyPr/>
        <a:lstStyle/>
        <a:p>
          <a:endParaRPr lang="en-US"/>
        </a:p>
      </dgm:t>
    </dgm:pt>
    <dgm:pt modelId="{E38866C9-B7E6-47B0-B970-8F73612F88C1}">
      <dgm:prSet/>
      <dgm:spPr/>
      <dgm:t>
        <a:bodyPr/>
        <a:lstStyle/>
        <a:p>
          <a:r>
            <a:rPr lang="pt-BR"/>
            <a:t>Articuladores políticos do governo sugerem que Lula deve ceder a pasta do Bolsa Família</a:t>
          </a:r>
          <a:endParaRPr lang="en-US"/>
        </a:p>
      </dgm:t>
    </dgm:pt>
    <dgm:pt modelId="{FF5476FC-37C0-4ED5-898C-94C7E4D67FA1}" type="parTrans" cxnId="{3DAD7E34-4FF3-4A27-887F-089DAF28AAA1}">
      <dgm:prSet/>
      <dgm:spPr/>
      <dgm:t>
        <a:bodyPr/>
        <a:lstStyle/>
        <a:p>
          <a:endParaRPr lang="en-US"/>
        </a:p>
      </dgm:t>
    </dgm:pt>
    <dgm:pt modelId="{8FCEDEB6-45C1-40F7-A0A3-27257AB0E4BF}" type="sibTrans" cxnId="{3DAD7E34-4FF3-4A27-887F-089DAF28AAA1}">
      <dgm:prSet/>
      <dgm:spPr/>
      <dgm:t>
        <a:bodyPr/>
        <a:lstStyle/>
        <a:p>
          <a:endParaRPr lang="en-US"/>
        </a:p>
      </dgm:t>
    </dgm:pt>
    <dgm:pt modelId="{E008FFAD-0CDF-4B36-8028-9CEC5A64614F}">
      <dgm:prSet/>
      <dgm:spPr/>
      <dgm:t>
        <a:bodyPr/>
        <a:lstStyle/>
        <a:p>
          <a:r>
            <a:rPr lang="pt-BR"/>
            <a:t>Uma das hipóteses seria transferir a titular da Ciência e Tecnologia, Luciana Santos (PC do B), para o Ministério das Mulheres.</a:t>
          </a:r>
          <a:endParaRPr lang="en-US"/>
        </a:p>
      </dgm:t>
    </dgm:pt>
    <dgm:pt modelId="{70386650-309F-489D-8675-A7EDBD5A12AA}" type="parTrans" cxnId="{08C91346-2609-458A-8D60-75CA29CCCC1E}">
      <dgm:prSet/>
      <dgm:spPr/>
      <dgm:t>
        <a:bodyPr/>
        <a:lstStyle/>
        <a:p>
          <a:endParaRPr lang="en-US"/>
        </a:p>
      </dgm:t>
    </dgm:pt>
    <dgm:pt modelId="{603DBCC8-CEF1-4F80-B2D0-D30CBEE28848}" type="sibTrans" cxnId="{08C91346-2609-458A-8D60-75CA29CCCC1E}">
      <dgm:prSet/>
      <dgm:spPr/>
      <dgm:t>
        <a:bodyPr/>
        <a:lstStyle/>
        <a:p>
          <a:endParaRPr lang="en-US"/>
        </a:p>
      </dgm:t>
    </dgm:pt>
    <dgm:pt modelId="{806D074A-4D44-498E-A287-CBB574DE85EE}">
      <dgm:prSet/>
      <dgm:spPr/>
      <dgm:t>
        <a:bodyPr/>
        <a:lstStyle/>
        <a:p>
          <a:r>
            <a:rPr lang="pt-BR"/>
            <a:t>Há quem defenda a redução do espaço destinado ao PSB, hoje à frente de três ministérios, incluindo Indústria e Comércio, do vice Geraldo Alckmin.</a:t>
          </a:r>
          <a:endParaRPr lang="en-US"/>
        </a:p>
      </dgm:t>
    </dgm:pt>
    <dgm:pt modelId="{DDE852DF-4F7E-4F48-9259-BBDDDA13BF55}" type="parTrans" cxnId="{12E6B80C-30B0-4169-B7A5-77B6D07F8357}">
      <dgm:prSet/>
      <dgm:spPr/>
      <dgm:t>
        <a:bodyPr/>
        <a:lstStyle/>
        <a:p>
          <a:endParaRPr lang="en-US"/>
        </a:p>
      </dgm:t>
    </dgm:pt>
    <dgm:pt modelId="{1A2CC132-0930-4596-8CE1-0E6864CE3083}" type="sibTrans" cxnId="{12E6B80C-30B0-4169-B7A5-77B6D07F8357}">
      <dgm:prSet/>
      <dgm:spPr/>
      <dgm:t>
        <a:bodyPr/>
        <a:lstStyle/>
        <a:p>
          <a:endParaRPr lang="en-US"/>
        </a:p>
      </dgm:t>
    </dgm:pt>
    <dgm:pt modelId="{8A713C23-F5A8-41F3-A553-EB597B584CDE}">
      <dgm:prSet/>
      <dgm:spPr/>
      <dgm:t>
        <a:bodyPr/>
        <a:lstStyle/>
        <a:p>
          <a:r>
            <a:rPr lang="pt-BR" dirty="0"/>
            <a:t>A presidente da Caixa, Rita Serrano, está na mira. Na quinta, porém, funcionários da Caixa gritavam “Fica, Rita”. Além disso, movimentos sociais, entre eles o MTST (Movimento dos Trabalhadores Sem Teto), enviaram uma carta a Lula na qual pedem a permanência de Rita.</a:t>
          </a:r>
          <a:endParaRPr lang="en-US" dirty="0"/>
        </a:p>
      </dgm:t>
    </dgm:pt>
    <dgm:pt modelId="{BEDC23AB-CECA-4FD2-BC8B-AAF2954B1805}" type="parTrans" cxnId="{FC2EE73D-CF0E-4C96-8192-16F09F45C72F}">
      <dgm:prSet/>
      <dgm:spPr/>
      <dgm:t>
        <a:bodyPr/>
        <a:lstStyle/>
        <a:p>
          <a:endParaRPr lang="en-US"/>
        </a:p>
      </dgm:t>
    </dgm:pt>
    <dgm:pt modelId="{350690B5-9BB3-48F3-BDB7-EE85BF202466}" type="sibTrans" cxnId="{FC2EE73D-CF0E-4C96-8192-16F09F45C72F}">
      <dgm:prSet/>
      <dgm:spPr/>
      <dgm:t>
        <a:bodyPr/>
        <a:lstStyle/>
        <a:p>
          <a:endParaRPr lang="en-US"/>
        </a:p>
      </dgm:t>
    </dgm:pt>
    <dgm:pt modelId="{833B5A53-D856-4A04-BC1C-80C18EF3BE10}" type="pres">
      <dgm:prSet presAssocID="{42944A5F-9AAB-43D4-B2D8-8ABE19CC84AB}" presName="vert0" presStyleCnt="0">
        <dgm:presLayoutVars>
          <dgm:dir/>
          <dgm:animOne val="branch"/>
          <dgm:animLvl val="lvl"/>
        </dgm:presLayoutVars>
      </dgm:prSet>
      <dgm:spPr/>
    </dgm:pt>
    <dgm:pt modelId="{77D91782-F3D6-4F22-A10D-D5D54967E83C}" type="pres">
      <dgm:prSet presAssocID="{D19F09EC-D83A-4EE4-B492-0232EBA99BC8}" presName="thickLine" presStyleLbl="alignNode1" presStyleIdx="0" presStyleCnt="5"/>
      <dgm:spPr/>
    </dgm:pt>
    <dgm:pt modelId="{C6DBC4AF-C979-4601-BD08-206F40653A26}" type="pres">
      <dgm:prSet presAssocID="{D19F09EC-D83A-4EE4-B492-0232EBA99BC8}" presName="horz1" presStyleCnt="0"/>
      <dgm:spPr/>
    </dgm:pt>
    <dgm:pt modelId="{0B0DD19D-1A15-4317-BA55-0E1C58ECA0BB}" type="pres">
      <dgm:prSet presAssocID="{D19F09EC-D83A-4EE4-B492-0232EBA99BC8}" presName="tx1" presStyleLbl="revTx" presStyleIdx="0" presStyleCnt="5"/>
      <dgm:spPr/>
    </dgm:pt>
    <dgm:pt modelId="{198FD871-2151-433C-BDDA-368E8AAD94B9}" type="pres">
      <dgm:prSet presAssocID="{D19F09EC-D83A-4EE4-B492-0232EBA99BC8}" presName="vert1" presStyleCnt="0"/>
      <dgm:spPr/>
    </dgm:pt>
    <dgm:pt modelId="{0CDDEACB-6437-48F0-BD9F-1542F62A3C9F}" type="pres">
      <dgm:prSet presAssocID="{E38866C9-B7E6-47B0-B970-8F73612F88C1}" presName="thickLine" presStyleLbl="alignNode1" presStyleIdx="1" presStyleCnt="5"/>
      <dgm:spPr/>
    </dgm:pt>
    <dgm:pt modelId="{D09ADB86-E77B-46EE-B210-2EBAC413DD12}" type="pres">
      <dgm:prSet presAssocID="{E38866C9-B7E6-47B0-B970-8F73612F88C1}" presName="horz1" presStyleCnt="0"/>
      <dgm:spPr/>
    </dgm:pt>
    <dgm:pt modelId="{062D403B-E3C2-4592-A7B5-20FFED85EC66}" type="pres">
      <dgm:prSet presAssocID="{E38866C9-B7E6-47B0-B970-8F73612F88C1}" presName="tx1" presStyleLbl="revTx" presStyleIdx="1" presStyleCnt="5"/>
      <dgm:spPr/>
    </dgm:pt>
    <dgm:pt modelId="{0983731E-6059-4A3E-BB6F-19419BF7BF75}" type="pres">
      <dgm:prSet presAssocID="{E38866C9-B7E6-47B0-B970-8F73612F88C1}" presName="vert1" presStyleCnt="0"/>
      <dgm:spPr/>
    </dgm:pt>
    <dgm:pt modelId="{E72F7182-DA91-48BD-93BD-CEF9AB28D862}" type="pres">
      <dgm:prSet presAssocID="{E008FFAD-0CDF-4B36-8028-9CEC5A64614F}" presName="thickLine" presStyleLbl="alignNode1" presStyleIdx="2" presStyleCnt="5"/>
      <dgm:spPr/>
    </dgm:pt>
    <dgm:pt modelId="{7890FAA0-ECD9-449E-81B5-CDE81B277398}" type="pres">
      <dgm:prSet presAssocID="{E008FFAD-0CDF-4B36-8028-9CEC5A64614F}" presName="horz1" presStyleCnt="0"/>
      <dgm:spPr/>
    </dgm:pt>
    <dgm:pt modelId="{4AD4A5C7-801B-4B0C-8733-3A9306973914}" type="pres">
      <dgm:prSet presAssocID="{E008FFAD-0CDF-4B36-8028-9CEC5A64614F}" presName="tx1" presStyleLbl="revTx" presStyleIdx="2" presStyleCnt="5"/>
      <dgm:spPr/>
    </dgm:pt>
    <dgm:pt modelId="{9C2E4ABE-7865-4BA7-9403-82FFF9016CC5}" type="pres">
      <dgm:prSet presAssocID="{E008FFAD-0CDF-4B36-8028-9CEC5A64614F}" presName="vert1" presStyleCnt="0"/>
      <dgm:spPr/>
    </dgm:pt>
    <dgm:pt modelId="{5D2606B3-9213-4F83-BA7F-E22CD1AEE34A}" type="pres">
      <dgm:prSet presAssocID="{806D074A-4D44-498E-A287-CBB574DE85EE}" presName="thickLine" presStyleLbl="alignNode1" presStyleIdx="3" presStyleCnt="5"/>
      <dgm:spPr/>
    </dgm:pt>
    <dgm:pt modelId="{05277E0D-9C56-4689-9414-CB9B66EC769D}" type="pres">
      <dgm:prSet presAssocID="{806D074A-4D44-498E-A287-CBB574DE85EE}" presName="horz1" presStyleCnt="0"/>
      <dgm:spPr/>
    </dgm:pt>
    <dgm:pt modelId="{D5FA1A1E-BAA6-4096-B166-D5096AE57641}" type="pres">
      <dgm:prSet presAssocID="{806D074A-4D44-498E-A287-CBB574DE85EE}" presName="tx1" presStyleLbl="revTx" presStyleIdx="3" presStyleCnt="5"/>
      <dgm:spPr/>
    </dgm:pt>
    <dgm:pt modelId="{F1E8197D-2B16-498A-BA40-0F7C0DC071D5}" type="pres">
      <dgm:prSet presAssocID="{806D074A-4D44-498E-A287-CBB574DE85EE}" presName="vert1" presStyleCnt="0"/>
      <dgm:spPr/>
    </dgm:pt>
    <dgm:pt modelId="{C29B16FE-418B-4864-A36A-894084B93709}" type="pres">
      <dgm:prSet presAssocID="{8A713C23-F5A8-41F3-A553-EB597B584CDE}" presName="thickLine" presStyleLbl="alignNode1" presStyleIdx="4" presStyleCnt="5"/>
      <dgm:spPr/>
    </dgm:pt>
    <dgm:pt modelId="{1E2D649C-D569-47E1-90F9-576A870D92C9}" type="pres">
      <dgm:prSet presAssocID="{8A713C23-F5A8-41F3-A553-EB597B584CDE}" presName="horz1" presStyleCnt="0"/>
      <dgm:spPr/>
    </dgm:pt>
    <dgm:pt modelId="{2F412274-1CC2-404B-B137-572638171BBD}" type="pres">
      <dgm:prSet presAssocID="{8A713C23-F5A8-41F3-A553-EB597B584CDE}" presName="tx1" presStyleLbl="revTx" presStyleIdx="4" presStyleCnt="5"/>
      <dgm:spPr/>
    </dgm:pt>
    <dgm:pt modelId="{E90D382D-57C1-4067-BEA5-7715CD6BF9A5}" type="pres">
      <dgm:prSet presAssocID="{8A713C23-F5A8-41F3-A553-EB597B584CDE}" presName="vert1" presStyleCnt="0"/>
      <dgm:spPr/>
    </dgm:pt>
  </dgm:ptLst>
  <dgm:cxnLst>
    <dgm:cxn modelId="{12E6B80C-30B0-4169-B7A5-77B6D07F8357}" srcId="{42944A5F-9AAB-43D4-B2D8-8ABE19CC84AB}" destId="{806D074A-4D44-498E-A287-CBB574DE85EE}" srcOrd="3" destOrd="0" parTransId="{DDE852DF-4F7E-4F48-9259-BBDDDA13BF55}" sibTransId="{1A2CC132-0930-4596-8CE1-0E6864CE3083}"/>
    <dgm:cxn modelId="{3DAD7E34-4FF3-4A27-887F-089DAF28AAA1}" srcId="{42944A5F-9AAB-43D4-B2D8-8ABE19CC84AB}" destId="{E38866C9-B7E6-47B0-B970-8F73612F88C1}" srcOrd="1" destOrd="0" parTransId="{FF5476FC-37C0-4ED5-898C-94C7E4D67FA1}" sibTransId="{8FCEDEB6-45C1-40F7-A0A3-27257AB0E4BF}"/>
    <dgm:cxn modelId="{FC2EE73D-CF0E-4C96-8192-16F09F45C72F}" srcId="{42944A5F-9AAB-43D4-B2D8-8ABE19CC84AB}" destId="{8A713C23-F5A8-41F3-A553-EB597B584CDE}" srcOrd="4" destOrd="0" parTransId="{BEDC23AB-CECA-4FD2-BC8B-AAF2954B1805}" sibTransId="{350690B5-9BB3-48F3-BDB7-EE85BF202466}"/>
    <dgm:cxn modelId="{85DF3761-1C5F-49A6-826F-D704BFEB5A1D}" type="presOf" srcId="{D19F09EC-D83A-4EE4-B492-0232EBA99BC8}" destId="{0B0DD19D-1A15-4317-BA55-0E1C58ECA0BB}" srcOrd="0" destOrd="0" presId="urn:microsoft.com/office/officeart/2008/layout/LinedList"/>
    <dgm:cxn modelId="{08C91346-2609-458A-8D60-75CA29CCCC1E}" srcId="{42944A5F-9AAB-43D4-B2D8-8ABE19CC84AB}" destId="{E008FFAD-0CDF-4B36-8028-9CEC5A64614F}" srcOrd="2" destOrd="0" parTransId="{70386650-309F-489D-8675-A7EDBD5A12AA}" sibTransId="{603DBCC8-CEF1-4F80-B2D0-D30CBEE28848}"/>
    <dgm:cxn modelId="{4DDB8C86-BF55-4DE3-820C-67DED519A63E}" srcId="{42944A5F-9AAB-43D4-B2D8-8ABE19CC84AB}" destId="{D19F09EC-D83A-4EE4-B492-0232EBA99BC8}" srcOrd="0" destOrd="0" parTransId="{3E63BA06-5D6A-48CC-94D2-7BC6F79C3A02}" sibTransId="{CB2B7527-37AF-45D1-AFAA-D72EC2D183F9}"/>
    <dgm:cxn modelId="{89E8F2A7-226C-46A5-B00B-BCE1CEBBDCF8}" type="presOf" srcId="{E008FFAD-0CDF-4B36-8028-9CEC5A64614F}" destId="{4AD4A5C7-801B-4B0C-8733-3A9306973914}" srcOrd="0" destOrd="0" presId="urn:microsoft.com/office/officeart/2008/layout/LinedList"/>
    <dgm:cxn modelId="{D65CFEC6-987F-4ECA-96BE-5AC9AD56FBE3}" type="presOf" srcId="{8A713C23-F5A8-41F3-A553-EB597B584CDE}" destId="{2F412274-1CC2-404B-B137-572638171BBD}" srcOrd="0" destOrd="0" presId="urn:microsoft.com/office/officeart/2008/layout/LinedList"/>
    <dgm:cxn modelId="{49DCD0D0-2908-4479-B0A5-D73130DD5F67}" type="presOf" srcId="{42944A5F-9AAB-43D4-B2D8-8ABE19CC84AB}" destId="{833B5A53-D856-4A04-BC1C-80C18EF3BE10}" srcOrd="0" destOrd="0" presId="urn:microsoft.com/office/officeart/2008/layout/LinedList"/>
    <dgm:cxn modelId="{6F83BFF1-0E35-4994-AF96-39D8A1A6124A}" type="presOf" srcId="{E38866C9-B7E6-47B0-B970-8F73612F88C1}" destId="{062D403B-E3C2-4592-A7B5-20FFED85EC66}" srcOrd="0" destOrd="0" presId="urn:microsoft.com/office/officeart/2008/layout/LinedList"/>
    <dgm:cxn modelId="{E7BAC5FB-82C8-48F9-A08A-339330AB8771}" type="presOf" srcId="{806D074A-4D44-498E-A287-CBB574DE85EE}" destId="{D5FA1A1E-BAA6-4096-B166-D5096AE57641}" srcOrd="0" destOrd="0" presId="urn:microsoft.com/office/officeart/2008/layout/LinedList"/>
    <dgm:cxn modelId="{3656EA3A-0F83-4A98-A2C2-364D21EEB5F0}" type="presParOf" srcId="{833B5A53-D856-4A04-BC1C-80C18EF3BE10}" destId="{77D91782-F3D6-4F22-A10D-D5D54967E83C}" srcOrd="0" destOrd="0" presId="urn:microsoft.com/office/officeart/2008/layout/LinedList"/>
    <dgm:cxn modelId="{90A77D56-5843-4776-B195-227D8AD945ED}" type="presParOf" srcId="{833B5A53-D856-4A04-BC1C-80C18EF3BE10}" destId="{C6DBC4AF-C979-4601-BD08-206F40653A26}" srcOrd="1" destOrd="0" presId="urn:microsoft.com/office/officeart/2008/layout/LinedList"/>
    <dgm:cxn modelId="{05E800D9-2628-41E7-8AE2-61BE484A1A3D}" type="presParOf" srcId="{C6DBC4AF-C979-4601-BD08-206F40653A26}" destId="{0B0DD19D-1A15-4317-BA55-0E1C58ECA0BB}" srcOrd="0" destOrd="0" presId="urn:microsoft.com/office/officeart/2008/layout/LinedList"/>
    <dgm:cxn modelId="{A74E6A37-5056-495C-8443-C32EC07F3E29}" type="presParOf" srcId="{C6DBC4AF-C979-4601-BD08-206F40653A26}" destId="{198FD871-2151-433C-BDDA-368E8AAD94B9}" srcOrd="1" destOrd="0" presId="urn:microsoft.com/office/officeart/2008/layout/LinedList"/>
    <dgm:cxn modelId="{5478C99E-786F-46FC-9C10-4575EE53C930}" type="presParOf" srcId="{833B5A53-D856-4A04-BC1C-80C18EF3BE10}" destId="{0CDDEACB-6437-48F0-BD9F-1542F62A3C9F}" srcOrd="2" destOrd="0" presId="urn:microsoft.com/office/officeart/2008/layout/LinedList"/>
    <dgm:cxn modelId="{B8EEEFC3-7AFC-4577-B28E-DFC75FC6ADDC}" type="presParOf" srcId="{833B5A53-D856-4A04-BC1C-80C18EF3BE10}" destId="{D09ADB86-E77B-46EE-B210-2EBAC413DD12}" srcOrd="3" destOrd="0" presId="urn:microsoft.com/office/officeart/2008/layout/LinedList"/>
    <dgm:cxn modelId="{40405315-1AF5-4E5D-93CD-E9B8B31F60C9}" type="presParOf" srcId="{D09ADB86-E77B-46EE-B210-2EBAC413DD12}" destId="{062D403B-E3C2-4592-A7B5-20FFED85EC66}" srcOrd="0" destOrd="0" presId="urn:microsoft.com/office/officeart/2008/layout/LinedList"/>
    <dgm:cxn modelId="{42A47C64-934E-4661-8664-A1A880D1C8DD}" type="presParOf" srcId="{D09ADB86-E77B-46EE-B210-2EBAC413DD12}" destId="{0983731E-6059-4A3E-BB6F-19419BF7BF75}" srcOrd="1" destOrd="0" presId="urn:microsoft.com/office/officeart/2008/layout/LinedList"/>
    <dgm:cxn modelId="{6CEF077F-A8E8-448A-9D94-A0E9D341A998}" type="presParOf" srcId="{833B5A53-D856-4A04-BC1C-80C18EF3BE10}" destId="{E72F7182-DA91-48BD-93BD-CEF9AB28D862}" srcOrd="4" destOrd="0" presId="urn:microsoft.com/office/officeart/2008/layout/LinedList"/>
    <dgm:cxn modelId="{C63F37B2-30F0-4AF2-B337-21DF08B31F3C}" type="presParOf" srcId="{833B5A53-D856-4A04-BC1C-80C18EF3BE10}" destId="{7890FAA0-ECD9-449E-81B5-CDE81B277398}" srcOrd="5" destOrd="0" presId="urn:microsoft.com/office/officeart/2008/layout/LinedList"/>
    <dgm:cxn modelId="{2D4E6486-E7CA-4AD6-B0C3-4DC546B90E1E}" type="presParOf" srcId="{7890FAA0-ECD9-449E-81B5-CDE81B277398}" destId="{4AD4A5C7-801B-4B0C-8733-3A9306973914}" srcOrd="0" destOrd="0" presId="urn:microsoft.com/office/officeart/2008/layout/LinedList"/>
    <dgm:cxn modelId="{9967EE81-5C74-4A5E-9B74-B287612CE64E}" type="presParOf" srcId="{7890FAA0-ECD9-449E-81B5-CDE81B277398}" destId="{9C2E4ABE-7865-4BA7-9403-82FFF9016CC5}" srcOrd="1" destOrd="0" presId="urn:microsoft.com/office/officeart/2008/layout/LinedList"/>
    <dgm:cxn modelId="{84F9B3C8-5389-4E8C-8365-F82CC41A8D00}" type="presParOf" srcId="{833B5A53-D856-4A04-BC1C-80C18EF3BE10}" destId="{5D2606B3-9213-4F83-BA7F-E22CD1AEE34A}" srcOrd="6" destOrd="0" presId="urn:microsoft.com/office/officeart/2008/layout/LinedList"/>
    <dgm:cxn modelId="{DA73FC2E-19C3-42FA-BB73-0EA17F1C2EC4}" type="presParOf" srcId="{833B5A53-D856-4A04-BC1C-80C18EF3BE10}" destId="{05277E0D-9C56-4689-9414-CB9B66EC769D}" srcOrd="7" destOrd="0" presId="urn:microsoft.com/office/officeart/2008/layout/LinedList"/>
    <dgm:cxn modelId="{DE542037-FA90-4F3C-8F4E-1B8D61834E77}" type="presParOf" srcId="{05277E0D-9C56-4689-9414-CB9B66EC769D}" destId="{D5FA1A1E-BAA6-4096-B166-D5096AE57641}" srcOrd="0" destOrd="0" presId="urn:microsoft.com/office/officeart/2008/layout/LinedList"/>
    <dgm:cxn modelId="{29F1DE34-CFE6-42CF-9845-D499FC81EF5E}" type="presParOf" srcId="{05277E0D-9C56-4689-9414-CB9B66EC769D}" destId="{F1E8197D-2B16-498A-BA40-0F7C0DC071D5}" srcOrd="1" destOrd="0" presId="urn:microsoft.com/office/officeart/2008/layout/LinedList"/>
    <dgm:cxn modelId="{FF5CC4BC-1B3A-4FDF-BBFB-F746BB39594C}" type="presParOf" srcId="{833B5A53-D856-4A04-BC1C-80C18EF3BE10}" destId="{C29B16FE-418B-4864-A36A-894084B93709}" srcOrd="8" destOrd="0" presId="urn:microsoft.com/office/officeart/2008/layout/LinedList"/>
    <dgm:cxn modelId="{AFCF4367-A4A8-453E-BB2D-0F1604C72DA9}" type="presParOf" srcId="{833B5A53-D856-4A04-BC1C-80C18EF3BE10}" destId="{1E2D649C-D569-47E1-90F9-576A870D92C9}" srcOrd="9" destOrd="0" presId="urn:microsoft.com/office/officeart/2008/layout/LinedList"/>
    <dgm:cxn modelId="{77FD4F47-A2D6-41D7-AA97-3648ADC83427}" type="presParOf" srcId="{1E2D649C-D569-47E1-90F9-576A870D92C9}" destId="{2F412274-1CC2-404B-B137-572638171BBD}" srcOrd="0" destOrd="0" presId="urn:microsoft.com/office/officeart/2008/layout/LinedList"/>
    <dgm:cxn modelId="{95469DCF-6056-4273-906A-0779A28DD106}" type="presParOf" srcId="{1E2D649C-D569-47E1-90F9-576A870D92C9}" destId="{E90D382D-57C1-4067-BEA5-7715CD6BF9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91782-F3D6-4F22-A10D-D5D54967E83C}">
      <dsp:nvSpPr>
        <dsp:cNvPr id="0" name=""/>
        <dsp:cNvSpPr/>
      </dsp:nvSpPr>
      <dsp:spPr>
        <a:xfrm>
          <a:off x="0" y="632"/>
          <a:ext cx="66674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DD19D-1A15-4317-BA55-0E1C58ECA0BB}">
      <dsp:nvSpPr>
        <dsp:cNvPr id="0" name=""/>
        <dsp:cNvSpPr/>
      </dsp:nvSpPr>
      <dsp:spPr>
        <a:xfrm>
          <a:off x="0" y="632"/>
          <a:ext cx="6667499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Centrão exige Saúde e MDS. Cita, ainda, estatais (como Correios)</a:t>
          </a:r>
          <a:endParaRPr lang="en-US" sz="1700" kern="1200"/>
        </a:p>
      </dsp:txBody>
      <dsp:txXfrm>
        <a:off x="0" y="632"/>
        <a:ext cx="6667499" cy="1036066"/>
      </dsp:txXfrm>
    </dsp:sp>
    <dsp:sp modelId="{0CDDEACB-6437-48F0-BD9F-1542F62A3C9F}">
      <dsp:nvSpPr>
        <dsp:cNvPr id="0" name=""/>
        <dsp:cNvSpPr/>
      </dsp:nvSpPr>
      <dsp:spPr>
        <a:xfrm>
          <a:off x="0" y="1036699"/>
          <a:ext cx="6667499" cy="0"/>
        </a:xfrm>
        <a:prstGeom prst="line">
          <a:avLst/>
        </a:prstGeom>
        <a:solidFill>
          <a:schemeClr val="accent2">
            <a:hueOff val="-373384"/>
            <a:satOff val="-169"/>
            <a:lumOff val="1765"/>
            <a:alphaOff val="0"/>
          </a:schemeClr>
        </a:solidFill>
        <a:ln w="12700" cap="flat" cmpd="sng" algn="ctr">
          <a:solidFill>
            <a:schemeClr val="accent2">
              <a:hueOff val="-373384"/>
              <a:satOff val="-169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D403B-E3C2-4592-A7B5-20FFED85EC66}">
      <dsp:nvSpPr>
        <dsp:cNvPr id="0" name=""/>
        <dsp:cNvSpPr/>
      </dsp:nvSpPr>
      <dsp:spPr>
        <a:xfrm>
          <a:off x="0" y="1036699"/>
          <a:ext cx="6667499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Articuladores políticos do governo sugerem que Lula deve ceder a pasta do Bolsa Família</a:t>
          </a:r>
          <a:endParaRPr lang="en-US" sz="1700" kern="1200"/>
        </a:p>
      </dsp:txBody>
      <dsp:txXfrm>
        <a:off x="0" y="1036699"/>
        <a:ext cx="6667499" cy="1036066"/>
      </dsp:txXfrm>
    </dsp:sp>
    <dsp:sp modelId="{E72F7182-DA91-48BD-93BD-CEF9AB28D862}">
      <dsp:nvSpPr>
        <dsp:cNvPr id="0" name=""/>
        <dsp:cNvSpPr/>
      </dsp:nvSpPr>
      <dsp:spPr>
        <a:xfrm>
          <a:off x="0" y="2072766"/>
          <a:ext cx="6667499" cy="0"/>
        </a:xfrm>
        <a:prstGeom prst="line">
          <a:avLst/>
        </a:prstGeom>
        <a:solidFill>
          <a:schemeClr val="accent2">
            <a:hueOff val="-746768"/>
            <a:satOff val="-337"/>
            <a:lumOff val="3530"/>
            <a:alphaOff val="0"/>
          </a:schemeClr>
        </a:solidFill>
        <a:ln w="12700" cap="flat" cmpd="sng" algn="ctr">
          <a:solidFill>
            <a:schemeClr val="accent2">
              <a:hueOff val="-746768"/>
              <a:satOff val="-337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4A5C7-801B-4B0C-8733-3A9306973914}">
      <dsp:nvSpPr>
        <dsp:cNvPr id="0" name=""/>
        <dsp:cNvSpPr/>
      </dsp:nvSpPr>
      <dsp:spPr>
        <a:xfrm>
          <a:off x="0" y="2072766"/>
          <a:ext cx="6667499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Uma das hipóteses seria transferir a titular da Ciência e Tecnologia, Luciana Santos (PC do B), para o Ministério das Mulheres.</a:t>
          </a:r>
          <a:endParaRPr lang="en-US" sz="1700" kern="1200"/>
        </a:p>
      </dsp:txBody>
      <dsp:txXfrm>
        <a:off x="0" y="2072766"/>
        <a:ext cx="6667499" cy="1036066"/>
      </dsp:txXfrm>
    </dsp:sp>
    <dsp:sp modelId="{5D2606B3-9213-4F83-BA7F-E22CD1AEE34A}">
      <dsp:nvSpPr>
        <dsp:cNvPr id="0" name=""/>
        <dsp:cNvSpPr/>
      </dsp:nvSpPr>
      <dsp:spPr>
        <a:xfrm>
          <a:off x="0" y="3108833"/>
          <a:ext cx="6667499" cy="0"/>
        </a:xfrm>
        <a:prstGeom prst="line">
          <a:avLst/>
        </a:prstGeom>
        <a:solidFill>
          <a:schemeClr val="accent2">
            <a:hueOff val="-1120152"/>
            <a:satOff val="-506"/>
            <a:lumOff val="5295"/>
            <a:alphaOff val="0"/>
          </a:schemeClr>
        </a:solidFill>
        <a:ln w="12700" cap="flat" cmpd="sng" algn="ctr">
          <a:solidFill>
            <a:schemeClr val="accent2">
              <a:hueOff val="-1120152"/>
              <a:satOff val="-506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A1A1E-BAA6-4096-B166-D5096AE57641}">
      <dsp:nvSpPr>
        <dsp:cNvPr id="0" name=""/>
        <dsp:cNvSpPr/>
      </dsp:nvSpPr>
      <dsp:spPr>
        <a:xfrm>
          <a:off x="0" y="3108833"/>
          <a:ext cx="6667499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/>
            <a:t>Há quem defenda a redução do espaço destinado ao PSB, hoje à frente de três ministérios, incluindo Indústria e Comércio, do vice Geraldo Alckmin.</a:t>
          </a:r>
          <a:endParaRPr lang="en-US" sz="1700" kern="1200"/>
        </a:p>
      </dsp:txBody>
      <dsp:txXfrm>
        <a:off x="0" y="3108833"/>
        <a:ext cx="6667499" cy="1036066"/>
      </dsp:txXfrm>
    </dsp:sp>
    <dsp:sp modelId="{C29B16FE-418B-4864-A36A-894084B93709}">
      <dsp:nvSpPr>
        <dsp:cNvPr id="0" name=""/>
        <dsp:cNvSpPr/>
      </dsp:nvSpPr>
      <dsp:spPr>
        <a:xfrm>
          <a:off x="0" y="4144900"/>
          <a:ext cx="6667499" cy="0"/>
        </a:xfrm>
        <a:prstGeom prst="line">
          <a:avLst/>
        </a:prstGeom>
        <a:solidFill>
          <a:schemeClr val="accent2">
            <a:hueOff val="-1493536"/>
            <a:satOff val="-674"/>
            <a:lumOff val="7060"/>
            <a:alphaOff val="0"/>
          </a:schemeClr>
        </a:solidFill>
        <a:ln w="12700" cap="flat" cmpd="sng" algn="ctr">
          <a:solidFill>
            <a:schemeClr val="accent2">
              <a:hueOff val="-1493536"/>
              <a:satOff val="-674"/>
              <a:lumOff val="70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12274-1CC2-404B-B137-572638171BBD}">
      <dsp:nvSpPr>
        <dsp:cNvPr id="0" name=""/>
        <dsp:cNvSpPr/>
      </dsp:nvSpPr>
      <dsp:spPr>
        <a:xfrm>
          <a:off x="0" y="4144900"/>
          <a:ext cx="6667499" cy="1036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 presidente da Caixa, Rita Serrano, está na mira. Na quinta, porém, funcionários da Caixa gritavam “Fica, Rita”. Além disso, movimentos sociais, entre eles o MTST (Movimento dos Trabalhadores Sem Teto), enviaram uma carta a Lula na qual pedem a permanência de Rita.</a:t>
          </a:r>
          <a:endParaRPr lang="en-US" sz="1700" kern="1200" dirty="0"/>
        </a:p>
      </dsp:txBody>
      <dsp:txXfrm>
        <a:off x="0" y="4144900"/>
        <a:ext cx="6667499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4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1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2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09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3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1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95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7/16/2023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768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01" r:id="rId4"/>
    <p:sldLayoutId id="2147483702" r:id="rId5"/>
    <p:sldLayoutId id="2147483707" r:id="rId6"/>
    <p:sldLayoutId id="2147483703" r:id="rId7"/>
    <p:sldLayoutId id="2147483704" r:id="rId8"/>
    <p:sldLayoutId id="2147483705" r:id="rId9"/>
    <p:sldLayoutId id="2147483706" r:id="rId10"/>
    <p:sldLayoutId id="214748370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98FAA6-ECE9-E390-3448-62F70AD35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8388" b="15363"/>
          <a:stretch/>
        </p:blipFill>
        <p:spPr>
          <a:xfrm>
            <a:off x="6822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633F64-5B0E-DB88-DB5A-A6484B413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691" y="1256045"/>
            <a:ext cx="6962052" cy="1884207"/>
          </a:xfrm>
        </p:spPr>
        <p:txBody>
          <a:bodyPr anchor="b"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O entorno do lulismo se articula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77249A-601D-ADA5-567A-4D81B7AE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857" y="5159228"/>
            <a:ext cx="6581930" cy="746640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Cultiva em Revista, 16 de julho de 2023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5C80BC-C547-4FD8-9B68-6A9207F0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1557" y="3481804"/>
            <a:ext cx="0" cy="1310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64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AD4CCDA-06BF-4D2A-B44F-195AEC0B5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A82C2B-B640-4B39-A4B8-3189B458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8590" y="859953"/>
            <a:ext cx="4379010" cy="5197947"/>
          </a:xfrm>
          <a:custGeom>
            <a:avLst/>
            <a:gdLst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2480538 h 5246128"/>
              <a:gd name="connsiteX4" fmla="*/ 4419600 w 4419600"/>
              <a:gd name="connsiteY4" fmla="*/ 4975131 h 5246128"/>
              <a:gd name="connsiteX5" fmla="*/ 4419600 w 4419600"/>
              <a:gd name="connsiteY5" fmla="*/ 5246128 h 5246128"/>
              <a:gd name="connsiteX6" fmla="*/ 0 w 4419600"/>
              <a:gd name="connsiteY6" fmla="*/ 5246128 h 5246128"/>
              <a:gd name="connsiteX7" fmla="*/ 0 w 4419600"/>
              <a:gd name="connsiteY7" fmla="*/ 4975131 h 5246128"/>
              <a:gd name="connsiteX8" fmla="*/ 0 w 4419600"/>
              <a:gd name="connsiteY8" fmla="*/ 2480538 h 5246128"/>
              <a:gd name="connsiteX9" fmla="*/ 0 w 4419600"/>
              <a:gd name="connsiteY9" fmla="*/ 2209541 h 5246128"/>
              <a:gd name="connsiteX10" fmla="*/ 2209538 w 4419600"/>
              <a:gd name="connsiteY10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4975131 h 5246128"/>
              <a:gd name="connsiteX4" fmla="*/ 4419600 w 4419600"/>
              <a:gd name="connsiteY4" fmla="*/ 5246128 h 5246128"/>
              <a:gd name="connsiteX5" fmla="*/ 0 w 4419600"/>
              <a:gd name="connsiteY5" fmla="*/ 5246128 h 5246128"/>
              <a:gd name="connsiteX6" fmla="*/ 0 w 4419600"/>
              <a:gd name="connsiteY6" fmla="*/ 4975131 h 5246128"/>
              <a:gd name="connsiteX7" fmla="*/ 0 w 4419600"/>
              <a:gd name="connsiteY7" fmla="*/ 2480538 h 5246128"/>
              <a:gd name="connsiteX8" fmla="*/ 0 w 4419600"/>
              <a:gd name="connsiteY8" fmla="*/ 2209541 h 5246128"/>
              <a:gd name="connsiteX9" fmla="*/ 2209538 w 4419600"/>
              <a:gd name="connsiteY9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4975131 h 5246128"/>
              <a:gd name="connsiteX6" fmla="*/ 0 w 4419600"/>
              <a:gd name="connsiteY6" fmla="*/ 2480538 h 5246128"/>
              <a:gd name="connsiteX7" fmla="*/ 0 w 4419600"/>
              <a:gd name="connsiteY7" fmla="*/ 2209541 h 5246128"/>
              <a:gd name="connsiteX8" fmla="*/ 2209538 w 4419600"/>
              <a:gd name="connsiteY8" fmla="*/ 0 h 5246128"/>
              <a:gd name="connsiteX0" fmla="*/ 2209538 w 4419600"/>
              <a:gd name="connsiteY0" fmla="*/ 0 h 5246128"/>
              <a:gd name="connsiteX1" fmla="*/ 2210062 w 4419600"/>
              <a:gd name="connsiteY1" fmla="*/ 0 h 5246128"/>
              <a:gd name="connsiteX2" fmla="*/ 4419600 w 4419600"/>
              <a:gd name="connsiteY2" fmla="*/ 2209541 h 5246128"/>
              <a:gd name="connsiteX3" fmla="*/ 4419600 w 4419600"/>
              <a:gd name="connsiteY3" fmla="*/ 5246128 h 5246128"/>
              <a:gd name="connsiteX4" fmla="*/ 0 w 4419600"/>
              <a:gd name="connsiteY4" fmla="*/ 5246128 h 5246128"/>
              <a:gd name="connsiteX5" fmla="*/ 0 w 4419600"/>
              <a:gd name="connsiteY5" fmla="*/ 2480538 h 5246128"/>
              <a:gd name="connsiteX6" fmla="*/ 0 w 4419600"/>
              <a:gd name="connsiteY6" fmla="*/ 2209541 h 5246128"/>
              <a:gd name="connsiteX7" fmla="*/ 2209538 w 4419600"/>
              <a:gd name="connsiteY7" fmla="*/ 0 h 52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9600" h="5246128">
                <a:moveTo>
                  <a:pt x="2209538" y="0"/>
                </a:moveTo>
                <a:lnTo>
                  <a:pt x="2210062" y="0"/>
                </a:lnTo>
                <a:cubicBezTo>
                  <a:pt x="3430375" y="0"/>
                  <a:pt x="4419600" y="989251"/>
                  <a:pt x="4419600" y="2209541"/>
                </a:cubicBezTo>
                <a:lnTo>
                  <a:pt x="4419600" y="5246128"/>
                </a:lnTo>
                <a:lnTo>
                  <a:pt x="0" y="5246128"/>
                </a:lnTo>
                <a:lnTo>
                  <a:pt x="0" y="2480538"/>
                </a:lnTo>
                <a:lnTo>
                  <a:pt x="0" y="2209541"/>
                </a:lnTo>
                <a:cubicBezTo>
                  <a:pt x="0" y="989251"/>
                  <a:pt x="989222" y="0"/>
                  <a:pt x="2209538" y="0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16926D-B5C8-808D-3D8E-57D8C04B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171" y="1799771"/>
            <a:ext cx="3345849" cy="18484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600"/>
              <a:t>19 Estados afirmam que manterão as escolas cívico-militares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07ED642-BD2D-3035-F85B-59DDD941F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446" y="989564"/>
            <a:ext cx="4988610" cy="493872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91899A-6176-48DA-BF9E-4D278C5FB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58886" y="4316294"/>
            <a:ext cx="1458419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1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ABE3B514-83FE-45D4-988C-78925DD13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6C07C8-2A98-75D9-5D7E-E1708C7B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5" y="3715658"/>
            <a:ext cx="3405579" cy="2190192"/>
          </a:xfrm>
        </p:spPr>
        <p:txBody>
          <a:bodyPr anchor="t">
            <a:normAutofit/>
          </a:bodyPr>
          <a:lstStyle/>
          <a:p>
            <a:pPr algn="r"/>
            <a:r>
              <a:rPr lang="pt-BR" dirty="0"/>
              <a:t>O cerco do Centrão</a:t>
            </a:r>
            <a:endParaRPr lang="pt-BR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787CBF7F-92AD-42B8-AA3E-C4AF7A2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88298" y="0"/>
            <a:ext cx="0" cy="342900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8C1CFC5-4318-C97C-38B6-9BF8D0FDB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646881"/>
              </p:ext>
            </p:extLst>
          </p:nvPr>
        </p:nvGraphicFramePr>
        <p:xfrm>
          <a:off x="4610100" y="876300"/>
          <a:ext cx="666749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365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B93A2D-D665-A645-35B6-B9BB9579E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r>
              <a:rPr lang="pt-BR" dirty="0"/>
              <a:t>A sede do PP e Republicanos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AA83D3-A46D-6902-6E49-12D6B0970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95" r="1" b="1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C440C2-F96C-6B98-0585-7D462B482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717" y="2753546"/>
            <a:ext cx="5302882" cy="349485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700"/>
              <a:t>O PP gostaria de ver no governo um velho “colaborador” da legenda, Gilberto </a:t>
            </a:r>
            <a:r>
              <a:rPr lang="pt-BR" sz="1700" err="1"/>
              <a:t>Occhi</a:t>
            </a:r>
            <a:r>
              <a:rPr lang="pt-BR" sz="1700"/>
              <a:t>. </a:t>
            </a:r>
          </a:p>
          <a:p>
            <a:pPr>
              <a:lnSpc>
                <a:spcPct val="110000"/>
              </a:lnSpc>
            </a:pPr>
            <a:r>
              <a:rPr lang="pt-BR" sz="1700"/>
              <a:t>Já o Republicanos quer emplacar o deputado Silvio Costa Filho (PE).</a:t>
            </a:r>
          </a:p>
          <a:p>
            <a:pPr>
              <a:lnSpc>
                <a:spcPct val="110000"/>
              </a:lnSpc>
            </a:pPr>
            <a:r>
              <a:rPr lang="pt-BR" sz="1700"/>
              <a:t>Lula não aceita nomear </a:t>
            </a:r>
            <a:r>
              <a:rPr lang="pt-BR" sz="1700" err="1"/>
              <a:t>Occhi</a:t>
            </a:r>
            <a:r>
              <a:rPr lang="pt-BR" sz="1700"/>
              <a:t>. Em 2017, </a:t>
            </a:r>
            <a:r>
              <a:rPr lang="pt-BR" sz="1700" err="1"/>
              <a:t>Occhi</a:t>
            </a:r>
            <a:r>
              <a:rPr lang="pt-BR" sz="1700"/>
              <a:t> foi delatado por um doleiro, Lúcio Funaro, que o apontou como o responsável, na cúpula da Caixa, por recolher dinheiro de propina e repassá-lo aos políticos do PP que apadrinharam sua nomeação. </a:t>
            </a:r>
          </a:p>
        </p:txBody>
      </p:sp>
    </p:spTree>
    <p:extLst>
      <p:ext uri="{BB962C8B-B14F-4D97-AF65-F5344CB8AC3E}">
        <p14:creationId xmlns:p14="http://schemas.microsoft.com/office/powerpoint/2010/main" val="79525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E727B3-1018-899B-6F17-039632BC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607" y="885039"/>
            <a:ext cx="5262778" cy="1570485"/>
          </a:xfrm>
        </p:spPr>
        <p:txBody>
          <a:bodyPr anchor="b">
            <a:normAutofit/>
          </a:bodyPr>
          <a:lstStyle/>
          <a:p>
            <a:r>
              <a:rPr lang="pt-BR" sz="4100"/>
              <a:t>O bolsonarismo continua na sociedade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9DAD12-7C16-B94B-CD70-B2DC9FD8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15" y="1988250"/>
            <a:ext cx="4392385" cy="2767202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74E901-08B5-FD0E-C5DF-950081B85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607" y="2813959"/>
            <a:ext cx="5262778" cy="3159001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400"/>
              <a:t>O ministro Alexandre de Moraes foi hostilizado na sexta-feira por um grupo de brasileiros no aeroporto internacional de Roma, na Itália.</a:t>
            </a:r>
          </a:p>
          <a:p>
            <a:pPr>
              <a:lnSpc>
                <a:spcPct val="110000"/>
              </a:lnSpc>
            </a:pPr>
            <a:r>
              <a:rPr lang="pt-BR" sz="1400"/>
              <a:t>O ministro foi hostilizado por volta das 18h45 no horário local. </a:t>
            </a:r>
          </a:p>
          <a:p>
            <a:pPr>
              <a:lnSpc>
                <a:spcPct val="110000"/>
              </a:lnSpc>
            </a:pPr>
            <a:r>
              <a:rPr lang="pt-BR" sz="1400"/>
              <a:t>Segundo a PF, uma mulher identificada como Andréia chamou o ministro de "bandido, comunista e comprado".</a:t>
            </a:r>
          </a:p>
          <a:p>
            <a:pPr>
              <a:lnSpc>
                <a:spcPct val="110000"/>
              </a:lnSpc>
            </a:pPr>
            <a:r>
              <a:rPr lang="pt-BR" sz="1400"/>
              <a:t>Na sequência, um homem identificado pela PF como Roberto Mantovani Filho teria reforçado os xingamentos. Ele teria chegado a agredir fisicamente o filho do ministro, ainda de acordo com a PF.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4990" y="6283931"/>
            <a:ext cx="10325100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07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BD8E33-684F-F81F-1F5A-5059B074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r>
              <a:rPr lang="pt-BR" dirty="0"/>
              <a:t>Bolsonaro tenta se manter vivo...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7A55B40-F010-699F-67B8-5A79B97FD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49" r="7715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24" name="Straight Connector 2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90DA92-572B-665C-57E7-5FCAA7E39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717" y="2753546"/>
            <a:ext cx="5302882" cy="349485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600"/>
              <a:t>O ex-presidente Jair Bolsonaro (PL) foi recebido por uma aglomeração de apoiadores em Goiânia, capital de Goiás, ao sair de uma clínica de odontologia nesta sexta-feira, 14. Aos gritos de "mito", tirou fotos, abraçou crianças e falou ao público; "eu sou o </a:t>
            </a:r>
            <a:r>
              <a:rPr lang="pt-BR" sz="1600" err="1"/>
              <a:t>ex</a:t>
            </a:r>
            <a:r>
              <a:rPr lang="pt-BR" sz="1600"/>
              <a:t> mais amado do Brasil", disse em cima de um carro de som, ovacionado por seus apoiadores.</a:t>
            </a:r>
          </a:p>
          <a:p>
            <a:pPr>
              <a:lnSpc>
                <a:spcPct val="110000"/>
              </a:lnSpc>
            </a:pPr>
            <a:r>
              <a:rPr lang="pt-BR" sz="1600"/>
              <a:t>Já no PL, há sinais de disputa interna entre bolsonaristas e o restante de sua bancada na Câmara dos Deputados, incluindo ameaças de saída de aliados de Jair da legenda, individualmente ou em bloco. Buscam justa causa para não perder mandato ou a janela de 2026.</a:t>
            </a:r>
          </a:p>
        </p:txBody>
      </p:sp>
    </p:spTree>
    <p:extLst>
      <p:ext uri="{BB962C8B-B14F-4D97-AF65-F5344CB8AC3E}">
        <p14:creationId xmlns:p14="http://schemas.microsoft.com/office/powerpoint/2010/main" val="3641498632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DarkSeedLeftStep">
      <a:dk1>
        <a:srgbClr val="000000"/>
      </a:dk1>
      <a:lt1>
        <a:srgbClr val="FFFFFF"/>
      </a:lt1>
      <a:dk2>
        <a:srgbClr val="311C1F"/>
      </a:dk2>
      <a:lt2>
        <a:srgbClr val="F0F3F3"/>
      </a:lt2>
      <a:accent1>
        <a:srgbClr val="E64C2A"/>
      </a:accent1>
      <a:accent2>
        <a:srgbClr val="D41845"/>
      </a:accent2>
      <a:accent3>
        <a:srgbClr val="E62AA5"/>
      </a:accent3>
      <a:accent4>
        <a:srgbClr val="C618D4"/>
      </a:accent4>
      <a:accent5>
        <a:srgbClr val="8A2AE6"/>
      </a:accent5>
      <a:accent6>
        <a:srgbClr val="4232D9"/>
      </a:accent6>
      <a:hlink>
        <a:srgbClr val="963FBF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474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Georgia Pro Light</vt:lpstr>
      <vt:lpstr>VaultVTI</vt:lpstr>
      <vt:lpstr>O entorno do lulismo se articula</vt:lpstr>
      <vt:lpstr>19 Estados afirmam que manterão as escolas cívico-militares</vt:lpstr>
      <vt:lpstr>O cerco do Centrão</vt:lpstr>
      <vt:lpstr>A sede do PP e Republicanos</vt:lpstr>
      <vt:lpstr>O bolsonarismo continua na sociedade</vt:lpstr>
      <vt:lpstr>Bolsonaro tenta se manter vivo...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entorno do lulismo se articula</dc:title>
  <dc:creator>Rudá Ricci</dc:creator>
  <cp:lastModifiedBy>Rudá Ricci</cp:lastModifiedBy>
  <cp:revision>1</cp:revision>
  <dcterms:created xsi:type="dcterms:W3CDTF">2023-07-16T07:37:44Z</dcterms:created>
  <dcterms:modified xsi:type="dcterms:W3CDTF">2023-07-16T08:02:55Z</dcterms:modified>
</cp:coreProperties>
</file>