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EE1F9C64-2DCD-4DA4-8DE4-21A3F8D0F8EC}"/>
    <pc:docChg chg="modSld">
      <pc:chgData name="Rudá Ricci" userId="fd4d6abc9f047792" providerId="LiveId" clId="{EE1F9C64-2DCD-4DA4-8DE4-21A3F8D0F8EC}" dt="2023-08-12T20:02:40.019" v="1" actId="20577"/>
      <pc:docMkLst>
        <pc:docMk/>
      </pc:docMkLst>
      <pc:sldChg chg="modSp mod">
        <pc:chgData name="Rudá Ricci" userId="fd4d6abc9f047792" providerId="LiveId" clId="{EE1F9C64-2DCD-4DA4-8DE4-21A3F8D0F8EC}" dt="2023-08-12T20:02:40.019" v="1" actId="20577"/>
        <pc:sldMkLst>
          <pc:docMk/>
          <pc:sldMk cId="1607558332" sldId="256"/>
        </pc:sldMkLst>
        <pc:spChg chg="mod">
          <ac:chgData name="Rudá Ricci" userId="fd4d6abc9f047792" providerId="LiveId" clId="{EE1F9C64-2DCD-4DA4-8DE4-21A3F8D0F8EC}" dt="2023-08-12T20:02:40.019" v="1" actId="20577"/>
          <ac:spMkLst>
            <pc:docMk/>
            <pc:sldMk cId="1607558332" sldId="256"/>
            <ac:spMk id="3" creationId="{E83C587E-C3F9-97B7-A2B0-3FDFB2202C1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6CE15-102E-4488-94DD-12EF010593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BB9E52-FBCF-4538-820A-95D6A564E8D1}">
      <dgm:prSet/>
      <dgm:spPr/>
      <dgm:t>
        <a:bodyPr/>
        <a:lstStyle/>
        <a:p>
          <a:r>
            <a:rPr lang="pt-BR"/>
            <a:t>Inclusão digital</a:t>
          </a:r>
          <a:endParaRPr lang="en-US"/>
        </a:p>
      </dgm:t>
    </dgm:pt>
    <dgm:pt modelId="{BA8F038C-2340-4EB9-9A5B-3C2CF1DF25F0}" type="parTrans" cxnId="{1F56EC58-48F2-4689-834E-CF0F5A62B2FC}">
      <dgm:prSet/>
      <dgm:spPr/>
      <dgm:t>
        <a:bodyPr/>
        <a:lstStyle/>
        <a:p>
          <a:endParaRPr lang="en-US"/>
        </a:p>
      </dgm:t>
    </dgm:pt>
    <dgm:pt modelId="{157F4B95-1F42-4145-8ED9-516D49953C21}" type="sibTrans" cxnId="{1F56EC58-48F2-4689-834E-CF0F5A62B2FC}">
      <dgm:prSet/>
      <dgm:spPr/>
      <dgm:t>
        <a:bodyPr/>
        <a:lstStyle/>
        <a:p>
          <a:endParaRPr lang="en-US"/>
        </a:p>
      </dgm:t>
    </dgm:pt>
    <dgm:pt modelId="{92B54A0A-D4B4-43CD-A22D-22D06FE26E31}">
      <dgm:prSet/>
      <dgm:spPr/>
      <dgm:t>
        <a:bodyPr/>
        <a:lstStyle/>
        <a:p>
          <a:r>
            <a:rPr lang="pt-BR"/>
            <a:t>Educação </a:t>
          </a:r>
          <a:endParaRPr lang="en-US"/>
        </a:p>
      </dgm:t>
    </dgm:pt>
    <dgm:pt modelId="{60DEDF1E-1870-49CB-9844-79BA886EC566}" type="parTrans" cxnId="{A9BBD32D-0E16-4A58-82E8-C712455E396A}">
      <dgm:prSet/>
      <dgm:spPr/>
      <dgm:t>
        <a:bodyPr/>
        <a:lstStyle/>
        <a:p>
          <a:endParaRPr lang="en-US"/>
        </a:p>
      </dgm:t>
    </dgm:pt>
    <dgm:pt modelId="{604CA81F-65A7-48A5-8313-C55A71A16966}" type="sibTrans" cxnId="{A9BBD32D-0E16-4A58-82E8-C712455E396A}">
      <dgm:prSet/>
      <dgm:spPr/>
      <dgm:t>
        <a:bodyPr/>
        <a:lstStyle/>
        <a:p>
          <a:endParaRPr lang="en-US"/>
        </a:p>
      </dgm:t>
    </dgm:pt>
    <dgm:pt modelId="{2AB843A7-CCB1-4ACF-AF26-47BFEBC037DF}">
      <dgm:prSet/>
      <dgm:spPr/>
      <dgm:t>
        <a:bodyPr/>
        <a:lstStyle/>
        <a:p>
          <a:r>
            <a:rPr lang="pt-BR"/>
            <a:t>Saúde</a:t>
          </a:r>
          <a:endParaRPr lang="en-US"/>
        </a:p>
      </dgm:t>
    </dgm:pt>
    <dgm:pt modelId="{6191AAD0-F1D5-4DC8-81ED-2862F004752E}" type="parTrans" cxnId="{89D1AE73-3DCE-4A54-A020-5C37E746BEE2}">
      <dgm:prSet/>
      <dgm:spPr/>
      <dgm:t>
        <a:bodyPr/>
        <a:lstStyle/>
        <a:p>
          <a:endParaRPr lang="en-US"/>
        </a:p>
      </dgm:t>
    </dgm:pt>
    <dgm:pt modelId="{4DAC7CB8-1319-4A8E-B640-C95FEA4F6851}" type="sibTrans" cxnId="{89D1AE73-3DCE-4A54-A020-5C37E746BEE2}">
      <dgm:prSet/>
      <dgm:spPr/>
      <dgm:t>
        <a:bodyPr/>
        <a:lstStyle/>
        <a:p>
          <a:endParaRPr lang="en-US"/>
        </a:p>
      </dgm:t>
    </dgm:pt>
    <dgm:pt modelId="{E2270A7D-ED8E-42DE-9828-567EE9E1A7D8}">
      <dgm:prSet/>
      <dgm:spPr/>
      <dgm:t>
        <a:bodyPr/>
        <a:lstStyle/>
        <a:p>
          <a:r>
            <a:rPr lang="pt-BR"/>
            <a:t>Cidades Sustentáveis</a:t>
          </a:r>
          <a:endParaRPr lang="en-US"/>
        </a:p>
      </dgm:t>
    </dgm:pt>
    <dgm:pt modelId="{74D272D5-1507-4C74-8CEC-69852ABD1D10}" type="parTrans" cxnId="{607D810E-542F-456B-B369-A06FC9856EBA}">
      <dgm:prSet/>
      <dgm:spPr/>
      <dgm:t>
        <a:bodyPr/>
        <a:lstStyle/>
        <a:p>
          <a:endParaRPr lang="en-US"/>
        </a:p>
      </dgm:t>
    </dgm:pt>
    <dgm:pt modelId="{B6FF5258-0170-41DC-B604-542781904BAA}" type="sibTrans" cxnId="{607D810E-542F-456B-B369-A06FC9856EBA}">
      <dgm:prSet/>
      <dgm:spPr/>
      <dgm:t>
        <a:bodyPr/>
        <a:lstStyle/>
        <a:p>
          <a:endParaRPr lang="en-US"/>
        </a:p>
      </dgm:t>
    </dgm:pt>
    <dgm:pt modelId="{48C0178D-7BE2-4E3F-B965-BA01834FF460}">
      <dgm:prSet/>
      <dgm:spPr/>
      <dgm:t>
        <a:bodyPr/>
        <a:lstStyle/>
        <a:p>
          <a:r>
            <a:rPr lang="pt-BR"/>
            <a:t>Água</a:t>
          </a:r>
          <a:endParaRPr lang="en-US"/>
        </a:p>
      </dgm:t>
    </dgm:pt>
    <dgm:pt modelId="{A6F1D26E-B37B-4F8A-8EC8-278A36B8B51E}" type="parTrans" cxnId="{E9AA0A19-1F44-4053-BF79-ACC67DCC07C3}">
      <dgm:prSet/>
      <dgm:spPr/>
      <dgm:t>
        <a:bodyPr/>
        <a:lstStyle/>
        <a:p>
          <a:endParaRPr lang="en-US"/>
        </a:p>
      </dgm:t>
    </dgm:pt>
    <dgm:pt modelId="{33E7EADD-7FC2-483B-A1D2-7A7169481750}" type="sibTrans" cxnId="{E9AA0A19-1F44-4053-BF79-ACC67DCC07C3}">
      <dgm:prSet/>
      <dgm:spPr/>
      <dgm:t>
        <a:bodyPr/>
        <a:lstStyle/>
        <a:p>
          <a:endParaRPr lang="en-US"/>
        </a:p>
      </dgm:t>
    </dgm:pt>
    <dgm:pt modelId="{70858615-611E-49F4-88B6-3D749F58CDA4}">
      <dgm:prSet/>
      <dgm:spPr/>
      <dgm:t>
        <a:bodyPr/>
        <a:lstStyle/>
        <a:p>
          <a:r>
            <a:rPr lang="pt-BR"/>
            <a:t>Transporte</a:t>
          </a:r>
          <a:endParaRPr lang="en-US"/>
        </a:p>
      </dgm:t>
    </dgm:pt>
    <dgm:pt modelId="{90B8E099-9C58-473B-A7EB-4A457F68A485}" type="parTrans" cxnId="{0554DDDB-9E20-4D26-B894-9001B51D6889}">
      <dgm:prSet/>
      <dgm:spPr/>
      <dgm:t>
        <a:bodyPr/>
        <a:lstStyle/>
        <a:p>
          <a:endParaRPr lang="en-US"/>
        </a:p>
      </dgm:t>
    </dgm:pt>
    <dgm:pt modelId="{62CAABF4-041A-473A-A46D-063632EABBC7}" type="sibTrans" cxnId="{0554DDDB-9E20-4D26-B894-9001B51D6889}">
      <dgm:prSet/>
      <dgm:spPr/>
      <dgm:t>
        <a:bodyPr/>
        <a:lstStyle/>
        <a:p>
          <a:endParaRPr lang="en-US"/>
        </a:p>
      </dgm:t>
    </dgm:pt>
    <dgm:pt modelId="{6E59337F-85F1-4DBB-A86D-AFF2BDFBEFFA}">
      <dgm:prSet/>
      <dgm:spPr/>
      <dgm:t>
        <a:bodyPr/>
        <a:lstStyle/>
        <a:p>
          <a:r>
            <a:rPr lang="pt-BR"/>
            <a:t>Transição Energética</a:t>
          </a:r>
          <a:endParaRPr lang="en-US"/>
        </a:p>
      </dgm:t>
    </dgm:pt>
    <dgm:pt modelId="{9441D150-5B9F-48AD-A7B9-6AF7F7E93AA4}" type="parTrans" cxnId="{09F055CC-1282-4259-AF83-52F01873E8A0}">
      <dgm:prSet/>
      <dgm:spPr/>
      <dgm:t>
        <a:bodyPr/>
        <a:lstStyle/>
        <a:p>
          <a:endParaRPr lang="en-US"/>
        </a:p>
      </dgm:t>
    </dgm:pt>
    <dgm:pt modelId="{5DE842ED-41DE-484A-826D-255EE98AA912}" type="sibTrans" cxnId="{09F055CC-1282-4259-AF83-52F01873E8A0}">
      <dgm:prSet/>
      <dgm:spPr/>
      <dgm:t>
        <a:bodyPr/>
        <a:lstStyle/>
        <a:p>
          <a:endParaRPr lang="en-US"/>
        </a:p>
      </dgm:t>
    </dgm:pt>
    <dgm:pt modelId="{768ABF1A-B12D-49D4-81EA-B404955FC129}">
      <dgm:prSet/>
      <dgm:spPr/>
      <dgm:t>
        <a:bodyPr/>
        <a:lstStyle/>
        <a:p>
          <a:r>
            <a:rPr lang="pt-BR"/>
            <a:t>Defesa</a:t>
          </a:r>
          <a:endParaRPr lang="en-US"/>
        </a:p>
      </dgm:t>
    </dgm:pt>
    <dgm:pt modelId="{A37882BF-6C73-4B32-A331-EF5266BC61C8}" type="parTrans" cxnId="{8A94D179-B9E0-403C-9F0E-751F26AC0FF6}">
      <dgm:prSet/>
      <dgm:spPr/>
      <dgm:t>
        <a:bodyPr/>
        <a:lstStyle/>
        <a:p>
          <a:endParaRPr lang="en-US"/>
        </a:p>
      </dgm:t>
    </dgm:pt>
    <dgm:pt modelId="{48E1665D-8C04-48CB-8AB3-2D57717ECDF0}" type="sibTrans" cxnId="{8A94D179-B9E0-403C-9F0E-751F26AC0FF6}">
      <dgm:prSet/>
      <dgm:spPr/>
      <dgm:t>
        <a:bodyPr/>
        <a:lstStyle/>
        <a:p>
          <a:endParaRPr lang="en-US"/>
        </a:p>
      </dgm:t>
    </dgm:pt>
    <dgm:pt modelId="{AA640218-0372-4D13-9E1E-94945200531F}">
      <dgm:prSet/>
      <dgm:spPr/>
      <dgm:t>
        <a:bodyPr/>
        <a:lstStyle/>
        <a:p>
          <a:r>
            <a:rPr lang="pt-BR"/>
            <a:t>Infraestrutura</a:t>
          </a:r>
          <a:endParaRPr lang="en-US"/>
        </a:p>
      </dgm:t>
    </dgm:pt>
    <dgm:pt modelId="{8EAFEB16-4034-4E53-9FE4-005E1292F6FE}" type="parTrans" cxnId="{B8853E48-2B01-4B59-B331-3472F24E6097}">
      <dgm:prSet/>
      <dgm:spPr/>
      <dgm:t>
        <a:bodyPr/>
        <a:lstStyle/>
        <a:p>
          <a:endParaRPr lang="en-US"/>
        </a:p>
      </dgm:t>
    </dgm:pt>
    <dgm:pt modelId="{82E28AC9-E59D-4DA7-A4FF-9D42AADE10DC}" type="sibTrans" cxnId="{B8853E48-2B01-4B59-B331-3472F24E6097}">
      <dgm:prSet/>
      <dgm:spPr/>
      <dgm:t>
        <a:bodyPr/>
        <a:lstStyle/>
        <a:p>
          <a:endParaRPr lang="en-US"/>
        </a:p>
      </dgm:t>
    </dgm:pt>
    <dgm:pt modelId="{2CDBE64D-CD10-464D-BD57-0BCC15B0765D}" type="pres">
      <dgm:prSet presAssocID="{ACA6CE15-102E-4488-94DD-12EF010593F7}" presName="diagram" presStyleCnt="0">
        <dgm:presLayoutVars>
          <dgm:dir/>
          <dgm:resizeHandles val="exact"/>
        </dgm:presLayoutVars>
      </dgm:prSet>
      <dgm:spPr/>
    </dgm:pt>
    <dgm:pt modelId="{B2CFD215-8584-4229-840B-562CD96E9939}" type="pres">
      <dgm:prSet presAssocID="{20BB9E52-FBCF-4538-820A-95D6A564E8D1}" presName="node" presStyleLbl="node1" presStyleIdx="0" presStyleCnt="9">
        <dgm:presLayoutVars>
          <dgm:bulletEnabled val="1"/>
        </dgm:presLayoutVars>
      </dgm:prSet>
      <dgm:spPr/>
    </dgm:pt>
    <dgm:pt modelId="{C3C20162-DFC7-4852-A707-99E39D24F611}" type="pres">
      <dgm:prSet presAssocID="{157F4B95-1F42-4145-8ED9-516D49953C21}" presName="sibTrans" presStyleCnt="0"/>
      <dgm:spPr/>
    </dgm:pt>
    <dgm:pt modelId="{AB8F85AA-D38C-4F85-9BC4-66AAD324698B}" type="pres">
      <dgm:prSet presAssocID="{92B54A0A-D4B4-43CD-A22D-22D06FE26E31}" presName="node" presStyleLbl="node1" presStyleIdx="1" presStyleCnt="9">
        <dgm:presLayoutVars>
          <dgm:bulletEnabled val="1"/>
        </dgm:presLayoutVars>
      </dgm:prSet>
      <dgm:spPr/>
    </dgm:pt>
    <dgm:pt modelId="{D513919A-D2B1-48B0-A29A-348B9AAD92AB}" type="pres">
      <dgm:prSet presAssocID="{604CA81F-65A7-48A5-8313-C55A71A16966}" presName="sibTrans" presStyleCnt="0"/>
      <dgm:spPr/>
    </dgm:pt>
    <dgm:pt modelId="{8284D8A3-972E-4F88-83D1-2DC5D2D5C8F0}" type="pres">
      <dgm:prSet presAssocID="{2AB843A7-CCB1-4ACF-AF26-47BFEBC037DF}" presName="node" presStyleLbl="node1" presStyleIdx="2" presStyleCnt="9">
        <dgm:presLayoutVars>
          <dgm:bulletEnabled val="1"/>
        </dgm:presLayoutVars>
      </dgm:prSet>
      <dgm:spPr/>
    </dgm:pt>
    <dgm:pt modelId="{7FA99377-A6E5-43BF-8352-207C36388192}" type="pres">
      <dgm:prSet presAssocID="{4DAC7CB8-1319-4A8E-B640-C95FEA4F6851}" presName="sibTrans" presStyleCnt="0"/>
      <dgm:spPr/>
    </dgm:pt>
    <dgm:pt modelId="{DF667DD1-E34E-4A54-B409-E41F44F9D80C}" type="pres">
      <dgm:prSet presAssocID="{E2270A7D-ED8E-42DE-9828-567EE9E1A7D8}" presName="node" presStyleLbl="node1" presStyleIdx="3" presStyleCnt="9">
        <dgm:presLayoutVars>
          <dgm:bulletEnabled val="1"/>
        </dgm:presLayoutVars>
      </dgm:prSet>
      <dgm:spPr/>
    </dgm:pt>
    <dgm:pt modelId="{F163C124-A8F4-4876-8F36-6F0766072D83}" type="pres">
      <dgm:prSet presAssocID="{B6FF5258-0170-41DC-B604-542781904BAA}" presName="sibTrans" presStyleCnt="0"/>
      <dgm:spPr/>
    </dgm:pt>
    <dgm:pt modelId="{A9CE92F1-5D79-4581-9AD8-4E85176BA5A9}" type="pres">
      <dgm:prSet presAssocID="{48C0178D-7BE2-4E3F-B965-BA01834FF460}" presName="node" presStyleLbl="node1" presStyleIdx="4" presStyleCnt="9">
        <dgm:presLayoutVars>
          <dgm:bulletEnabled val="1"/>
        </dgm:presLayoutVars>
      </dgm:prSet>
      <dgm:spPr/>
    </dgm:pt>
    <dgm:pt modelId="{BB7C785C-45AB-456D-9ACA-4559461875E1}" type="pres">
      <dgm:prSet presAssocID="{33E7EADD-7FC2-483B-A1D2-7A7169481750}" presName="sibTrans" presStyleCnt="0"/>
      <dgm:spPr/>
    </dgm:pt>
    <dgm:pt modelId="{A155EA29-E51F-47DC-A0B9-6900CE453863}" type="pres">
      <dgm:prSet presAssocID="{70858615-611E-49F4-88B6-3D749F58CDA4}" presName="node" presStyleLbl="node1" presStyleIdx="5" presStyleCnt="9">
        <dgm:presLayoutVars>
          <dgm:bulletEnabled val="1"/>
        </dgm:presLayoutVars>
      </dgm:prSet>
      <dgm:spPr/>
    </dgm:pt>
    <dgm:pt modelId="{1A0C08B5-6EEF-4ABF-9C8C-500B63B5F560}" type="pres">
      <dgm:prSet presAssocID="{62CAABF4-041A-473A-A46D-063632EABBC7}" presName="sibTrans" presStyleCnt="0"/>
      <dgm:spPr/>
    </dgm:pt>
    <dgm:pt modelId="{25AD2A66-31F6-4E64-948A-F1180E962C8E}" type="pres">
      <dgm:prSet presAssocID="{6E59337F-85F1-4DBB-A86D-AFF2BDFBEFFA}" presName="node" presStyleLbl="node1" presStyleIdx="6" presStyleCnt="9">
        <dgm:presLayoutVars>
          <dgm:bulletEnabled val="1"/>
        </dgm:presLayoutVars>
      </dgm:prSet>
      <dgm:spPr/>
    </dgm:pt>
    <dgm:pt modelId="{178083B0-F3BD-4214-A9A9-6B46CAF24F41}" type="pres">
      <dgm:prSet presAssocID="{5DE842ED-41DE-484A-826D-255EE98AA912}" presName="sibTrans" presStyleCnt="0"/>
      <dgm:spPr/>
    </dgm:pt>
    <dgm:pt modelId="{91291934-FBC0-4489-8ECF-7EEDF2CCEAB2}" type="pres">
      <dgm:prSet presAssocID="{768ABF1A-B12D-49D4-81EA-B404955FC129}" presName="node" presStyleLbl="node1" presStyleIdx="7" presStyleCnt="9">
        <dgm:presLayoutVars>
          <dgm:bulletEnabled val="1"/>
        </dgm:presLayoutVars>
      </dgm:prSet>
      <dgm:spPr/>
    </dgm:pt>
    <dgm:pt modelId="{380313E5-4507-4034-9B8C-81A33ED620F9}" type="pres">
      <dgm:prSet presAssocID="{48E1665D-8C04-48CB-8AB3-2D57717ECDF0}" presName="sibTrans" presStyleCnt="0"/>
      <dgm:spPr/>
    </dgm:pt>
    <dgm:pt modelId="{9576FB56-DDFB-44CA-A7C6-0A64CB1FAE43}" type="pres">
      <dgm:prSet presAssocID="{AA640218-0372-4D13-9E1E-94945200531F}" presName="node" presStyleLbl="node1" presStyleIdx="8" presStyleCnt="9">
        <dgm:presLayoutVars>
          <dgm:bulletEnabled val="1"/>
        </dgm:presLayoutVars>
      </dgm:prSet>
      <dgm:spPr/>
    </dgm:pt>
  </dgm:ptLst>
  <dgm:cxnLst>
    <dgm:cxn modelId="{607D810E-542F-456B-B369-A06FC9856EBA}" srcId="{ACA6CE15-102E-4488-94DD-12EF010593F7}" destId="{E2270A7D-ED8E-42DE-9828-567EE9E1A7D8}" srcOrd="3" destOrd="0" parTransId="{74D272D5-1507-4C74-8CEC-69852ABD1D10}" sibTransId="{B6FF5258-0170-41DC-B604-542781904BAA}"/>
    <dgm:cxn modelId="{E9AA0A19-1F44-4053-BF79-ACC67DCC07C3}" srcId="{ACA6CE15-102E-4488-94DD-12EF010593F7}" destId="{48C0178D-7BE2-4E3F-B965-BA01834FF460}" srcOrd="4" destOrd="0" parTransId="{A6F1D26E-B37B-4F8A-8EC8-278A36B8B51E}" sibTransId="{33E7EADD-7FC2-483B-A1D2-7A7169481750}"/>
    <dgm:cxn modelId="{A9BBD32D-0E16-4A58-82E8-C712455E396A}" srcId="{ACA6CE15-102E-4488-94DD-12EF010593F7}" destId="{92B54A0A-D4B4-43CD-A22D-22D06FE26E31}" srcOrd="1" destOrd="0" parTransId="{60DEDF1E-1870-49CB-9844-79BA886EC566}" sibTransId="{604CA81F-65A7-48A5-8313-C55A71A16966}"/>
    <dgm:cxn modelId="{E3BF4443-9194-4830-88D1-0441B9573262}" type="presOf" srcId="{48C0178D-7BE2-4E3F-B965-BA01834FF460}" destId="{A9CE92F1-5D79-4581-9AD8-4E85176BA5A9}" srcOrd="0" destOrd="0" presId="urn:microsoft.com/office/officeart/2005/8/layout/default"/>
    <dgm:cxn modelId="{5F825B65-F427-4992-9594-3B53B57516E7}" type="presOf" srcId="{2AB843A7-CCB1-4ACF-AF26-47BFEBC037DF}" destId="{8284D8A3-972E-4F88-83D1-2DC5D2D5C8F0}" srcOrd="0" destOrd="0" presId="urn:microsoft.com/office/officeart/2005/8/layout/default"/>
    <dgm:cxn modelId="{B8853E48-2B01-4B59-B331-3472F24E6097}" srcId="{ACA6CE15-102E-4488-94DD-12EF010593F7}" destId="{AA640218-0372-4D13-9E1E-94945200531F}" srcOrd="8" destOrd="0" parTransId="{8EAFEB16-4034-4E53-9FE4-005E1292F6FE}" sibTransId="{82E28AC9-E59D-4DA7-A4FF-9D42AADE10DC}"/>
    <dgm:cxn modelId="{3A526270-131F-4019-B50A-40A0E09173DD}" type="presOf" srcId="{20BB9E52-FBCF-4538-820A-95D6A564E8D1}" destId="{B2CFD215-8584-4229-840B-562CD96E9939}" srcOrd="0" destOrd="0" presId="urn:microsoft.com/office/officeart/2005/8/layout/default"/>
    <dgm:cxn modelId="{3FA44152-5601-4C6D-90C7-B46B7F96740B}" type="presOf" srcId="{AA640218-0372-4D13-9E1E-94945200531F}" destId="{9576FB56-DDFB-44CA-A7C6-0A64CB1FAE43}" srcOrd="0" destOrd="0" presId="urn:microsoft.com/office/officeart/2005/8/layout/default"/>
    <dgm:cxn modelId="{89D1AE73-3DCE-4A54-A020-5C37E746BEE2}" srcId="{ACA6CE15-102E-4488-94DD-12EF010593F7}" destId="{2AB843A7-CCB1-4ACF-AF26-47BFEBC037DF}" srcOrd="2" destOrd="0" parTransId="{6191AAD0-F1D5-4DC8-81ED-2862F004752E}" sibTransId="{4DAC7CB8-1319-4A8E-B640-C95FEA4F6851}"/>
    <dgm:cxn modelId="{1F56EC58-48F2-4689-834E-CF0F5A62B2FC}" srcId="{ACA6CE15-102E-4488-94DD-12EF010593F7}" destId="{20BB9E52-FBCF-4538-820A-95D6A564E8D1}" srcOrd="0" destOrd="0" parTransId="{BA8F038C-2340-4EB9-9A5B-3C2CF1DF25F0}" sibTransId="{157F4B95-1F42-4145-8ED9-516D49953C21}"/>
    <dgm:cxn modelId="{09BB1D79-838F-48C2-BE66-2661EDCF6679}" type="presOf" srcId="{E2270A7D-ED8E-42DE-9828-567EE9E1A7D8}" destId="{DF667DD1-E34E-4A54-B409-E41F44F9D80C}" srcOrd="0" destOrd="0" presId="urn:microsoft.com/office/officeart/2005/8/layout/default"/>
    <dgm:cxn modelId="{8A94D179-B9E0-403C-9F0E-751F26AC0FF6}" srcId="{ACA6CE15-102E-4488-94DD-12EF010593F7}" destId="{768ABF1A-B12D-49D4-81EA-B404955FC129}" srcOrd="7" destOrd="0" parTransId="{A37882BF-6C73-4B32-A331-EF5266BC61C8}" sibTransId="{48E1665D-8C04-48CB-8AB3-2D57717ECDF0}"/>
    <dgm:cxn modelId="{09F055CC-1282-4259-AF83-52F01873E8A0}" srcId="{ACA6CE15-102E-4488-94DD-12EF010593F7}" destId="{6E59337F-85F1-4DBB-A86D-AFF2BDFBEFFA}" srcOrd="6" destOrd="0" parTransId="{9441D150-5B9F-48AD-A7B9-6AF7F7E93AA4}" sibTransId="{5DE842ED-41DE-484A-826D-255EE98AA912}"/>
    <dgm:cxn modelId="{8DEB34CF-A3D6-42C0-AC07-0A3BA8135293}" type="presOf" srcId="{ACA6CE15-102E-4488-94DD-12EF010593F7}" destId="{2CDBE64D-CD10-464D-BD57-0BCC15B0765D}" srcOrd="0" destOrd="0" presId="urn:microsoft.com/office/officeart/2005/8/layout/default"/>
    <dgm:cxn modelId="{E5A8F5D5-0D16-413D-9C3A-CD8A9E4D21A3}" type="presOf" srcId="{6E59337F-85F1-4DBB-A86D-AFF2BDFBEFFA}" destId="{25AD2A66-31F6-4E64-948A-F1180E962C8E}" srcOrd="0" destOrd="0" presId="urn:microsoft.com/office/officeart/2005/8/layout/default"/>
    <dgm:cxn modelId="{95482DD6-4ED8-44B8-A8D3-9C383FE6A9DA}" type="presOf" srcId="{70858615-611E-49F4-88B6-3D749F58CDA4}" destId="{A155EA29-E51F-47DC-A0B9-6900CE453863}" srcOrd="0" destOrd="0" presId="urn:microsoft.com/office/officeart/2005/8/layout/default"/>
    <dgm:cxn modelId="{0554DDDB-9E20-4D26-B894-9001B51D6889}" srcId="{ACA6CE15-102E-4488-94DD-12EF010593F7}" destId="{70858615-611E-49F4-88B6-3D749F58CDA4}" srcOrd="5" destOrd="0" parTransId="{90B8E099-9C58-473B-A7EB-4A457F68A485}" sibTransId="{62CAABF4-041A-473A-A46D-063632EABBC7}"/>
    <dgm:cxn modelId="{23D170F8-B4BF-4578-A00C-FE4CDFB44477}" type="presOf" srcId="{768ABF1A-B12D-49D4-81EA-B404955FC129}" destId="{91291934-FBC0-4489-8ECF-7EEDF2CCEAB2}" srcOrd="0" destOrd="0" presId="urn:microsoft.com/office/officeart/2005/8/layout/default"/>
    <dgm:cxn modelId="{1C7462F9-5957-4AF8-9A40-14E30BE27739}" type="presOf" srcId="{92B54A0A-D4B4-43CD-A22D-22D06FE26E31}" destId="{AB8F85AA-D38C-4F85-9BC4-66AAD324698B}" srcOrd="0" destOrd="0" presId="urn:microsoft.com/office/officeart/2005/8/layout/default"/>
    <dgm:cxn modelId="{2009CB9E-F0FB-4CB2-8D53-5B48906C17DE}" type="presParOf" srcId="{2CDBE64D-CD10-464D-BD57-0BCC15B0765D}" destId="{B2CFD215-8584-4229-840B-562CD96E9939}" srcOrd="0" destOrd="0" presId="urn:microsoft.com/office/officeart/2005/8/layout/default"/>
    <dgm:cxn modelId="{0B919461-C60A-4C15-9492-4BCB4632DBFC}" type="presParOf" srcId="{2CDBE64D-CD10-464D-BD57-0BCC15B0765D}" destId="{C3C20162-DFC7-4852-A707-99E39D24F611}" srcOrd="1" destOrd="0" presId="urn:microsoft.com/office/officeart/2005/8/layout/default"/>
    <dgm:cxn modelId="{206C0482-1966-4742-99C0-907A7C0837AC}" type="presParOf" srcId="{2CDBE64D-CD10-464D-BD57-0BCC15B0765D}" destId="{AB8F85AA-D38C-4F85-9BC4-66AAD324698B}" srcOrd="2" destOrd="0" presId="urn:microsoft.com/office/officeart/2005/8/layout/default"/>
    <dgm:cxn modelId="{67F6C636-5068-4D41-89AD-B9D8743D314B}" type="presParOf" srcId="{2CDBE64D-CD10-464D-BD57-0BCC15B0765D}" destId="{D513919A-D2B1-48B0-A29A-348B9AAD92AB}" srcOrd="3" destOrd="0" presId="urn:microsoft.com/office/officeart/2005/8/layout/default"/>
    <dgm:cxn modelId="{D7E01BDE-9C32-4EE1-8D28-920BB87A85F9}" type="presParOf" srcId="{2CDBE64D-CD10-464D-BD57-0BCC15B0765D}" destId="{8284D8A3-972E-4F88-83D1-2DC5D2D5C8F0}" srcOrd="4" destOrd="0" presId="urn:microsoft.com/office/officeart/2005/8/layout/default"/>
    <dgm:cxn modelId="{2F17AD14-031C-46B2-B45F-87937167FFBC}" type="presParOf" srcId="{2CDBE64D-CD10-464D-BD57-0BCC15B0765D}" destId="{7FA99377-A6E5-43BF-8352-207C36388192}" srcOrd="5" destOrd="0" presId="urn:microsoft.com/office/officeart/2005/8/layout/default"/>
    <dgm:cxn modelId="{A1FDEAEC-FF96-41D7-8EAB-AF4030729C84}" type="presParOf" srcId="{2CDBE64D-CD10-464D-BD57-0BCC15B0765D}" destId="{DF667DD1-E34E-4A54-B409-E41F44F9D80C}" srcOrd="6" destOrd="0" presId="urn:microsoft.com/office/officeart/2005/8/layout/default"/>
    <dgm:cxn modelId="{43A75FFD-72CE-4B5A-9D11-A3844B2D18F6}" type="presParOf" srcId="{2CDBE64D-CD10-464D-BD57-0BCC15B0765D}" destId="{F163C124-A8F4-4876-8F36-6F0766072D83}" srcOrd="7" destOrd="0" presId="urn:microsoft.com/office/officeart/2005/8/layout/default"/>
    <dgm:cxn modelId="{1765BC11-E378-4D1B-B9E7-C44DD67E9876}" type="presParOf" srcId="{2CDBE64D-CD10-464D-BD57-0BCC15B0765D}" destId="{A9CE92F1-5D79-4581-9AD8-4E85176BA5A9}" srcOrd="8" destOrd="0" presId="urn:microsoft.com/office/officeart/2005/8/layout/default"/>
    <dgm:cxn modelId="{72A51E5C-63DA-4398-8988-6C84768EEA19}" type="presParOf" srcId="{2CDBE64D-CD10-464D-BD57-0BCC15B0765D}" destId="{BB7C785C-45AB-456D-9ACA-4559461875E1}" srcOrd="9" destOrd="0" presId="urn:microsoft.com/office/officeart/2005/8/layout/default"/>
    <dgm:cxn modelId="{DFB38464-861E-4C6C-B609-C46BCCD0258C}" type="presParOf" srcId="{2CDBE64D-CD10-464D-BD57-0BCC15B0765D}" destId="{A155EA29-E51F-47DC-A0B9-6900CE453863}" srcOrd="10" destOrd="0" presId="urn:microsoft.com/office/officeart/2005/8/layout/default"/>
    <dgm:cxn modelId="{F73EFAEA-1F70-441E-81AF-17744E9167B5}" type="presParOf" srcId="{2CDBE64D-CD10-464D-BD57-0BCC15B0765D}" destId="{1A0C08B5-6EEF-4ABF-9C8C-500B63B5F560}" srcOrd="11" destOrd="0" presId="urn:microsoft.com/office/officeart/2005/8/layout/default"/>
    <dgm:cxn modelId="{F4F496B1-51B8-4245-AF03-08A93D75055F}" type="presParOf" srcId="{2CDBE64D-CD10-464D-BD57-0BCC15B0765D}" destId="{25AD2A66-31F6-4E64-948A-F1180E962C8E}" srcOrd="12" destOrd="0" presId="urn:microsoft.com/office/officeart/2005/8/layout/default"/>
    <dgm:cxn modelId="{0DFA977B-51E7-4A5F-B099-59C941CA7272}" type="presParOf" srcId="{2CDBE64D-CD10-464D-BD57-0BCC15B0765D}" destId="{178083B0-F3BD-4214-A9A9-6B46CAF24F41}" srcOrd="13" destOrd="0" presId="urn:microsoft.com/office/officeart/2005/8/layout/default"/>
    <dgm:cxn modelId="{2CD0B3E5-AFE6-4A28-8CA5-B24656B3427F}" type="presParOf" srcId="{2CDBE64D-CD10-464D-BD57-0BCC15B0765D}" destId="{91291934-FBC0-4489-8ECF-7EEDF2CCEAB2}" srcOrd="14" destOrd="0" presId="urn:microsoft.com/office/officeart/2005/8/layout/default"/>
    <dgm:cxn modelId="{992144AA-D1EE-4B33-863D-8BF1FFF6411F}" type="presParOf" srcId="{2CDBE64D-CD10-464D-BD57-0BCC15B0765D}" destId="{380313E5-4507-4034-9B8C-81A33ED620F9}" srcOrd="15" destOrd="0" presId="urn:microsoft.com/office/officeart/2005/8/layout/default"/>
    <dgm:cxn modelId="{57299702-7CB1-4C82-8DE0-66908357F0E5}" type="presParOf" srcId="{2CDBE64D-CD10-464D-BD57-0BCC15B0765D}" destId="{9576FB56-DDFB-44CA-A7C6-0A64CB1FAE4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FD215-8584-4229-840B-562CD96E9939}">
      <dsp:nvSpPr>
        <dsp:cNvPr id="0" name=""/>
        <dsp:cNvSpPr/>
      </dsp:nvSpPr>
      <dsp:spPr>
        <a:xfrm>
          <a:off x="684189" y="191"/>
          <a:ext cx="2175477" cy="1305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Inclusão digital</a:t>
          </a:r>
          <a:endParaRPr lang="en-US" sz="2500" kern="1200"/>
        </a:p>
      </dsp:txBody>
      <dsp:txXfrm>
        <a:off x="684189" y="191"/>
        <a:ext cx="2175477" cy="1305286"/>
      </dsp:txXfrm>
    </dsp:sp>
    <dsp:sp modelId="{AB8F85AA-D38C-4F85-9BC4-66AAD324698B}">
      <dsp:nvSpPr>
        <dsp:cNvPr id="0" name=""/>
        <dsp:cNvSpPr/>
      </dsp:nvSpPr>
      <dsp:spPr>
        <a:xfrm>
          <a:off x="3077214" y="191"/>
          <a:ext cx="2175477" cy="1305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Educação </a:t>
          </a:r>
          <a:endParaRPr lang="en-US" sz="2500" kern="1200"/>
        </a:p>
      </dsp:txBody>
      <dsp:txXfrm>
        <a:off x="3077214" y="191"/>
        <a:ext cx="2175477" cy="1305286"/>
      </dsp:txXfrm>
    </dsp:sp>
    <dsp:sp modelId="{8284D8A3-972E-4F88-83D1-2DC5D2D5C8F0}">
      <dsp:nvSpPr>
        <dsp:cNvPr id="0" name=""/>
        <dsp:cNvSpPr/>
      </dsp:nvSpPr>
      <dsp:spPr>
        <a:xfrm>
          <a:off x="5470239" y="191"/>
          <a:ext cx="2175477" cy="1305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Saúde</a:t>
          </a:r>
          <a:endParaRPr lang="en-US" sz="2500" kern="1200"/>
        </a:p>
      </dsp:txBody>
      <dsp:txXfrm>
        <a:off x="5470239" y="191"/>
        <a:ext cx="2175477" cy="1305286"/>
      </dsp:txXfrm>
    </dsp:sp>
    <dsp:sp modelId="{DF667DD1-E34E-4A54-B409-E41F44F9D80C}">
      <dsp:nvSpPr>
        <dsp:cNvPr id="0" name=""/>
        <dsp:cNvSpPr/>
      </dsp:nvSpPr>
      <dsp:spPr>
        <a:xfrm>
          <a:off x="7863265" y="191"/>
          <a:ext cx="2175477" cy="1305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Cidades Sustentáveis</a:t>
          </a:r>
          <a:endParaRPr lang="en-US" sz="2500" kern="1200"/>
        </a:p>
      </dsp:txBody>
      <dsp:txXfrm>
        <a:off x="7863265" y="191"/>
        <a:ext cx="2175477" cy="1305286"/>
      </dsp:txXfrm>
    </dsp:sp>
    <dsp:sp modelId="{A9CE92F1-5D79-4581-9AD8-4E85176BA5A9}">
      <dsp:nvSpPr>
        <dsp:cNvPr id="0" name=""/>
        <dsp:cNvSpPr/>
      </dsp:nvSpPr>
      <dsp:spPr>
        <a:xfrm>
          <a:off x="684189" y="1523025"/>
          <a:ext cx="2175477" cy="1305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Água</a:t>
          </a:r>
          <a:endParaRPr lang="en-US" sz="2500" kern="1200"/>
        </a:p>
      </dsp:txBody>
      <dsp:txXfrm>
        <a:off x="684189" y="1523025"/>
        <a:ext cx="2175477" cy="1305286"/>
      </dsp:txXfrm>
    </dsp:sp>
    <dsp:sp modelId="{A155EA29-E51F-47DC-A0B9-6900CE453863}">
      <dsp:nvSpPr>
        <dsp:cNvPr id="0" name=""/>
        <dsp:cNvSpPr/>
      </dsp:nvSpPr>
      <dsp:spPr>
        <a:xfrm>
          <a:off x="3077214" y="1523025"/>
          <a:ext cx="2175477" cy="1305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Transporte</a:t>
          </a:r>
          <a:endParaRPr lang="en-US" sz="2500" kern="1200"/>
        </a:p>
      </dsp:txBody>
      <dsp:txXfrm>
        <a:off x="3077214" y="1523025"/>
        <a:ext cx="2175477" cy="1305286"/>
      </dsp:txXfrm>
    </dsp:sp>
    <dsp:sp modelId="{25AD2A66-31F6-4E64-948A-F1180E962C8E}">
      <dsp:nvSpPr>
        <dsp:cNvPr id="0" name=""/>
        <dsp:cNvSpPr/>
      </dsp:nvSpPr>
      <dsp:spPr>
        <a:xfrm>
          <a:off x="5470239" y="1523025"/>
          <a:ext cx="2175477" cy="1305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Transição Energética</a:t>
          </a:r>
          <a:endParaRPr lang="en-US" sz="2500" kern="1200"/>
        </a:p>
      </dsp:txBody>
      <dsp:txXfrm>
        <a:off x="5470239" y="1523025"/>
        <a:ext cx="2175477" cy="1305286"/>
      </dsp:txXfrm>
    </dsp:sp>
    <dsp:sp modelId="{91291934-FBC0-4489-8ECF-7EEDF2CCEAB2}">
      <dsp:nvSpPr>
        <dsp:cNvPr id="0" name=""/>
        <dsp:cNvSpPr/>
      </dsp:nvSpPr>
      <dsp:spPr>
        <a:xfrm>
          <a:off x="7863265" y="1523025"/>
          <a:ext cx="2175477" cy="1305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Defesa</a:t>
          </a:r>
          <a:endParaRPr lang="en-US" sz="2500" kern="1200"/>
        </a:p>
      </dsp:txBody>
      <dsp:txXfrm>
        <a:off x="7863265" y="1523025"/>
        <a:ext cx="2175477" cy="1305286"/>
      </dsp:txXfrm>
    </dsp:sp>
    <dsp:sp modelId="{9576FB56-DDFB-44CA-A7C6-0A64CB1FAE43}">
      <dsp:nvSpPr>
        <dsp:cNvPr id="0" name=""/>
        <dsp:cNvSpPr/>
      </dsp:nvSpPr>
      <dsp:spPr>
        <a:xfrm>
          <a:off x="4273727" y="3045860"/>
          <a:ext cx="2175477" cy="1305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Infraestrutura</a:t>
          </a:r>
          <a:endParaRPr lang="en-US" sz="2500" kern="1200"/>
        </a:p>
      </dsp:txBody>
      <dsp:txXfrm>
        <a:off x="4273727" y="3045860"/>
        <a:ext cx="2175477" cy="130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7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8/12/2023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7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8/12/2023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1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2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5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1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8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2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8/12/2023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DB953-C402-CEB8-9180-A408DB969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4" b="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160FB6B-44BD-841E-5D3E-CD9857575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086" y="3510095"/>
            <a:ext cx="9994373" cy="2226244"/>
          </a:xfrm>
        </p:spPr>
        <p:txBody>
          <a:bodyPr anchor="t">
            <a:normAutofit/>
          </a:bodyPr>
          <a:lstStyle/>
          <a:p>
            <a:r>
              <a:rPr lang="pt-BR" sz="5000"/>
              <a:t>As consequências políticas do novo PAC e das “Joias da Coroa”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3C587E-C3F9-97B7-A2B0-3FDFB2202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949" y="725466"/>
            <a:ext cx="7974719" cy="2713192"/>
          </a:xfrm>
        </p:spPr>
        <p:txBody>
          <a:bodyPr anchor="b">
            <a:normAutofit/>
          </a:bodyPr>
          <a:lstStyle/>
          <a:p>
            <a:r>
              <a:rPr lang="pt-BR" dirty="0"/>
              <a:t>13 de agosto de 2023</a:t>
            </a: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5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5C35CFC-5670-CD8B-486C-8A1941DA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r>
              <a:rPr lang="pt-BR" dirty="0"/>
              <a:t>O novo PAC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4317D0-6AA4-CA84-52DC-93D281629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264832"/>
            <a:ext cx="4419600" cy="3009494"/>
          </a:xfrm>
        </p:spPr>
        <p:txBody>
          <a:bodyPr>
            <a:normAutofit/>
          </a:bodyPr>
          <a:lstStyle/>
          <a:p>
            <a:r>
              <a:rPr lang="pt-BR" sz="1800"/>
              <a:t>Os investimentos totais estão estimados em R$ 1,7 trilhão, sendo R$ 1,4 trilhão até o fim do mandato de Lula</a:t>
            </a:r>
          </a:p>
        </p:txBody>
      </p:sp>
      <p:sp>
        <p:nvSpPr>
          <p:cNvPr id="46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1B8055-6789-3B3A-78BA-33A4249F3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1235269"/>
            <a:ext cx="6795701" cy="45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4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55CAD-6E49-A826-1B45-283CF9A3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9 EIXOS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8832DEE-BC29-675A-AC37-A38B6B0D3D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825625"/>
          <a:ext cx="1072293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951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E84D8D8-C76B-1ADF-435F-04ADDB75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2"/>
                </a:solidFill>
              </a:rPr>
              <a:t>A distribuição por Estado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988FB5-C283-8222-06B1-C04083413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264832"/>
            <a:ext cx="4419600" cy="29835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Os </a:t>
            </a:r>
            <a:r>
              <a:rPr lang="en-US" sz="1800">
                <a:solidFill>
                  <a:schemeClr val="tx2"/>
                </a:solidFill>
              </a:rPr>
              <a:t>investimentos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criam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certa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distorção</a:t>
            </a:r>
            <a:r>
              <a:rPr lang="en-US" sz="1800" dirty="0">
                <a:solidFill>
                  <a:schemeClr val="tx2"/>
                </a:solidFill>
              </a:rPr>
              <a:t> na </a:t>
            </a:r>
            <a:r>
              <a:rPr lang="en-US" sz="1800">
                <a:solidFill>
                  <a:schemeClr val="tx2"/>
                </a:solidFill>
              </a:rPr>
              <a:t>distribuição</a:t>
            </a:r>
            <a:r>
              <a:rPr lang="en-US" sz="1800" dirty="0">
                <a:solidFill>
                  <a:schemeClr val="tx2"/>
                </a:solidFill>
              </a:rPr>
              <a:t> dos </a:t>
            </a:r>
            <a:r>
              <a:rPr lang="en-US" sz="1800">
                <a:solidFill>
                  <a:schemeClr val="tx2"/>
                </a:solidFill>
              </a:rPr>
              <a:t>recursos</a:t>
            </a:r>
            <a:r>
              <a:rPr lang="en-US" sz="1800" dirty="0">
                <a:solidFill>
                  <a:schemeClr val="tx2"/>
                </a:solidFill>
              </a:rPr>
              <a:t> do PAC por Estado</a:t>
            </a:r>
          </a:p>
          <a:p>
            <a:r>
              <a:rPr lang="en-US" sz="1800">
                <a:solidFill>
                  <a:schemeClr val="tx2"/>
                </a:solidFill>
              </a:rPr>
              <a:t>Daí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aparecer</a:t>
            </a:r>
            <a:r>
              <a:rPr lang="en-US" sz="1800" dirty="0">
                <a:solidFill>
                  <a:schemeClr val="tx2"/>
                </a:solidFill>
              </a:rPr>
              <a:t> Rio de Janeiro com tanto </a:t>
            </a:r>
            <a:r>
              <a:rPr lang="en-US" sz="1800">
                <a:solidFill>
                  <a:schemeClr val="tx2"/>
                </a:solidFill>
              </a:rPr>
              <a:t>destaque</a:t>
            </a:r>
            <a:r>
              <a:rPr lang="en-US" sz="1800" dirty="0">
                <a:solidFill>
                  <a:schemeClr val="tx2"/>
                </a:solidFill>
              </a:rPr>
              <a:t> (16 </a:t>
            </a:r>
            <a:r>
              <a:rPr lang="en-US" sz="1800">
                <a:solidFill>
                  <a:schemeClr val="tx2"/>
                </a:solidFill>
              </a:rPr>
              <a:t>plataformas</a:t>
            </a:r>
            <a:r>
              <a:rPr lang="en-US" sz="1800" dirty="0">
                <a:solidFill>
                  <a:schemeClr val="tx2"/>
                </a:solidFill>
              </a:rPr>
              <a:t> e 11 </a:t>
            </a:r>
            <a:r>
              <a:rPr lang="en-US" sz="1800">
                <a:solidFill>
                  <a:schemeClr val="tx2"/>
                </a:solidFill>
              </a:rPr>
              <a:t>gasodutos</a:t>
            </a:r>
            <a:r>
              <a:rPr lang="en-US" sz="1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4AC2A5F-1630-AD05-7C1B-F928E6BA9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710"/>
          <a:stretch/>
        </p:blipFill>
        <p:spPr>
          <a:xfrm>
            <a:off x="6219468" y="732348"/>
            <a:ext cx="4764298" cy="55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7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1DEDD41-6D1D-4433-9F7C-7667B5142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8C27C63-BD2A-4520-9061-C7ACB6DED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9B653E9-2995-461A-9C83-38C4BA6F5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51856C3-3D04-4950-BB82-2FCCE7967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1DBFD36-80D6-4CA3-9566-D110A50C3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4BE01EF-C80B-4E45-B81D-C5C221793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675F51-DB44-4727-BBC8-75FF2012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22DE62-69D6-4E96-9F40-99D23AD18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6C586B7-F196-4CAD-824C-49D0F37C8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D905207-F5AE-4DE4-89E6-CA26B8B2D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C070939-2DAA-400E-B84E-B2231F7F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734A940-918D-44F8-A7F3-EFCF2536F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C457D38-2FD0-4614-AC99-692A2740A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2939BC2-81A1-4C21-A0DB-3C2EF2D1A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D59E3C0-12A3-4208-9081-DB67F4E28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C20A608-1DF1-4559-A7E4-283B0CF44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4A63DDB-8D69-4EA3-9F08-8976C086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5DD4EB1-0BC4-4D93-BECE-D87CB3A5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D5B22AC-ED15-4F03-912F-1F00518E8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F7618BC-C25B-4F38-A366-2BEFD0D90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0BCAFE3-32E9-4BAB-8F17-24E5DDAFE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9D57C21-1C09-41A2-AC87-5A1BFEB6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FA8924E-FA40-49EA-A9D8-058CC59F9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1160839-1C5C-4A97-8C92-A0DF4957B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5E11515-664E-44C3-9BA8-723F44488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F0C5201-6B21-4ADE-8531-A1FAB4D20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B69E2AD-C5DE-499C-91E5-EA84806EE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E805CF-4DDE-40BC-B1CE-82E4A92D9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931D1AB-DC50-400F-AD4F-522E86385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17DF747-28C5-4839-A849-D8E4D085A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7BBD0C3-D67F-435A-B9E8-610270A66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CD94F40-2309-4F0A-8219-2B82C855E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A282E78-9C51-5B87-A350-F1579596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5807"/>
            <a:ext cx="5552414" cy="2722593"/>
          </a:xfrm>
        </p:spPr>
        <p:txBody>
          <a:bodyPr anchor="t">
            <a:normAutofit/>
          </a:bodyPr>
          <a:lstStyle/>
          <a:p>
            <a:r>
              <a:rPr lang="pt-BR" dirty="0"/>
              <a:t>A promessa de investimento na “nova economia” sairá do papel?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BBCA58-D144-8D18-18ED-39A3DD7D9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07" b="19371"/>
          <a:stretch/>
        </p:blipFill>
        <p:spPr>
          <a:xfrm>
            <a:off x="-6214" y="10"/>
            <a:ext cx="12214825" cy="3383374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309FD50C-C421-4491-AD26-9E8AA38B8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8266" y="3779719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2E1F79-8FFF-F209-161F-F8D66AC7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250" y="3525807"/>
            <a:ext cx="5810221" cy="2722593"/>
          </a:xfrm>
        </p:spPr>
        <p:txBody>
          <a:bodyPr anchor="t">
            <a:normAutofit fontScale="92500" lnSpcReduction="20000"/>
          </a:bodyPr>
          <a:lstStyle/>
          <a:p>
            <a:r>
              <a:rPr lang="pt-BR" sz="1800" dirty="0"/>
              <a:t>Com investimento previsto de R$ 1 bilhão o laboratório de biossegurança máxima (NB4) que será construído no Centro Nacional de Pesquisa em Energia e Materiais (CNPEM), em Campinas (SP), terá uma característica única no mundo: é a primeira vez que a estrutura estará conectada a uma fonte de luz síncrotron, o Sirius</a:t>
            </a:r>
          </a:p>
          <a:p>
            <a:r>
              <a:rPr lang="pt-BR" sz="1800" dirty="0"/>
              <a:t>O laboratório poderá monitorar, isolar e pesquisar os agentes biológicos para desenvolver métodos de diagnóstico, vacinas e tratamentos.</a:t>
            </a:r>
          </a:p>
        </p:txBody>
      </p:sp>
    </p:spTree>
    <p:extLst>
      <p:ext uri="{BB962C8B-B14F-4D97-AF65-F5344CB8AC3E}">
        <p14:creationId xmlns:p14="http://schemas.microsoft.com/office/powerpoint/2010/main" val="294788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AAF68-A62F-33A5-292B-C30FD831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panorama de consumo para o 2º semestre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390024F-65FA-500D-053E-AE9DF6BEA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63817"/>
            <a:ext cx="10723563" cy="40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C85150-646B-4AB7-9F43-FC7AB7E6D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1559143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0531B1C-4082-3215-8971-92D4EAD4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7"/>
            <a:ext cx="4952999" cy="2247616"/>
          </a:xfrm>
        </p:spPr>
        <p:txBody>
          <a:bodyPr>
            <a:normAutofit/>
          </a:bodyPr>
          <a:lstStyle/>
          <a:p>
            <a:r>
              <a:rPr lang="pt-BR" sz="3100" dirty="0"/>
              <a:t>Mas, 60% acreditam que sua situação financeira deve melhorar por iniciativa pessoal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B09F76-FDE7-74A4-428B-A2B3E3D90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500"/>
              <a:t>1º Controle e diminuição dos gastos;</a:t>
            </a:r>
          </a:p>
          <a:p>
            <a:pPr>
              <a:lnSpc>
                <a:spcPct val="100000"/>
              </a:lnSpc>
            </a:pPr>
            <a:r>
              <a:rPr lang="pt-BR" sz="1500"/>
              <a:t>2º Investir em uma nova fonte de renda / Mais dinheiro;</a:t>
            </a:r>
          </a:p>
          <a:p>
            <a:pPr>
              <a:lnSpc>
                <a:spcPct val="100000"/>
              </a:lnSpc>
            </a:pPr>
            <a:r>
              <a:rPr lang="pt-BR" sz="1500"/>
              <a:t>3º Procurar um emprego / Melhorias no mercado;</a:t>
            </a:r>
          </a:p>
          <a:p>
            <a:pPr>
              <a:lnSpc>
                <a:spcPct val="100000"/>
              </a:lnSpc>
            </a:pPr>
            <a:r>
              <a:rPr lang="pt-BR" sz="1500"/>
              <a:t>4º Trabalhando.</a:t>
            </a:r>
          </a:p>
          <a:p>
            <a:pPr marL="0" indent="0">
              <a:lnSpc>
                <a:spcPct val="100000"/>
              </a:lnSpc>
              <a:buNone/>
            </a:pPr>
            <a:endParaRPr lang="pt-BR" sz="1500"/>
          </a:p>
          <a:p>
            <a:pPr>
              <a:lnSpc>
                <a:spcPct val="100000"/>
              </a:lnSpc>
            </a:pPr>
            <a:endParaRPr lang="pt-BR" sz="1500"/>
          </a:p>
          <a:p>
            <a:pPr>
              <a:lnSpc>
                <a:spcPct val="100000"/>
              </a:lnSpc>
            </a:pPr>
            <a:r>
              <a:rPr lang="pt-BR" sz="1500"/>
              <a:t>Fonte: Pesquisa proprietária Globo “Panorama do Consumo 2º Semestre 2023”</a:t>
            </a:r>
          </a:p>
        </p:txBody>
      </p:sp>
      <p:pic>
        <p:nvPicPr>
          <p:cNvPr id="5" name="Picture 4" descr="Calculadora, caneta, bússola, dinheiro e um papel com gráficos impressos">
            <a:extLst>
              <a:ext uri="{FF2B5EF4-FFF2-40B4-BE49-F238E27FC236}">
                <a16:creationId xmlns:a16="http://schemas.microsoft.com/office/drawing/2014/main" id="{E32010CB-7B17-D1DA-D42B-5EF877DED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00" r="20980" b="1"/>
          <a:stretch/>
        </p:blipFill>
        <p:spPr>
          <a:xfrm>
            <a:off x="6075730" y="-3440"/>
            <a:ext cx="6129239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1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E60796-BC52-4154-A3A9-773DE828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565497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Document 59">
            <a:extLst>
              <a:ext uri="{FF2B5EF4-FFF2-40B4-BE49-F238E27FC236}">
                <a16:creationId xmlns:a16="http://schemas.microsoft.com/office/drawing/2014/main" id="{BFEC1042-3FDC-47A3-BCD7-CA9D052F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94907" y="1744296"/>
            <a:ext cx="6858000" cy="3369413"/>
          </a:xfrm>
          <a:prstGeom prst="flowChartDocumen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F9F1766-0BDB-1A3E-D69C-61B39A88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2348"/>
            <a:ext cx="6159160" cy="2240735"/>
          </a:xfrm>
        </p:spPr>
        <p:txBody>
          <a:bodyPr>
            <a:normAutofit/>
          </a:bodyPr>
          <a:lstStyle/>
          <a:p>
            <a:r>
              <a:rPr lang="pt-BR" dirty="0"/>
              <a:t>E o impacto das joias bolsonaristas?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5C82A6-1D06-6AF5-B425-9DDDD0B94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6159160" cy="29989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A </a:t>
            </a:r>
            <a:r>
              <a:rPr lang="en-US" sz="1800"/>
              <a:t>repercussão</a:t>
            </a:r>
            <a:r>
              <a:rPr lang="en-US" sz="1800" dirty="0"/>
              <a:t> nas redes sociais foi </a:t>
            </a:r>
            <a:r>
              <a:rPr lang="en-US" sz="1800"/>
              <a:t>imensa</a:t>
            </a:r>
          </a:p>
          <a:p>
            <a:pPr>
              <a:lnSpc>
                <a:spcPct val="100000"/>
              </a:lnSpc>
            </a:pPr>
            <a:r>
              <a:rPr lang="en-US" sz="1800"/>
              <a:t>Apenas</a:t>
            </a:r>
            <a:r>
              <a:rPr lang="en-US" sz="1800" dirty="0"/>
              <a:t> 19% das </a:t>
            </a:r>
            <a:r>
              <a:rPr lang="en-US" sz="1800"/>
              <a:t>interações</a:t>
            </a:r>
            <a:r>
              <a:rPr lang="en-US" sz="1800" dirty="0"/>
              <a:t> da </a:t>
            </a:r>
            <a:r>
              <a:rPr lang="en-US" sz="1800"/>
              <a:t>sexta</a:t>
            </a:r>
            <a:r>
              <a:rPr lang="en-US" sz="1800" dirty="0"/>
              <a:t> no Twitter </a:t>
            </a:r>
            <a:r>
              <a:rPr lang="en-US" sz="1800"/>
              <a:t>eram</a:t>
            </a:r>
            <a:r>
              <a:rPr lang="en-US" sz="1800" dirty="0"/>
              <a:t> </a:t>
            </a:r>
            <a:r>
              <a:rPr lang="en-US" sz="1800"/>
              <a:t>positivas</a:t>
            </a:r>
            <a:r>
              <a:rPr lang="en-US" sz="1800" dirty="0"/>
              <a:t> para Bolsonaro</a:t>
            </a:r>
            <a:endParaRPr lang="en-US" sz="1800"/>
          </a:p>
          <a:p>
            <a:pPr>
              <a:lnSpc>
                <a:spcPct val="100000"/>
              </a:lnSpc>
            </a:pPr>
            <a:r>
              <a:rPr lang="en-US" sz="1800" dirty="0"/>
              <a:t>A </a:t>
            </a:r>
            <a:r>
              <a:rPr lang="en-US" sz="1800"/>
              <a:t>possibilidade</a:t>
            </a:r>
            <a:r>
              <a:rPr lang="en-US" sz="1800" dirty="0"/>
              <a:t> de </a:t>
            </a:r>
            <a:r>
              <a:rPr lang="en-US" sz="1800"/>
              <a:t>depoimentos</a:t>
            </a:r>
            <a:r>
              <a:rPr lang="en-US" sz="1800" dirty="0"/>
              <a:t> e </a:t>
            </a:r>
            <a:r>
              <a:rPr lang="en-US" sz="1800"/>
              <a:t>quebra</a:t>
            </a:r>
            <a:r>
              <a:rPr lang="en-US" sz="1800" dirty="0"/>
              <a:t> de </a:t>
            </a:r>
            <a:r>
              <a:rPr lang="en-US" sz="1800"/>
              <a:t>sigilo</a:t>
            </a:r>
            <a:r>
              <a:rPr lang="en-US" sz="1800" dirty="0"/>
              <a:t> de Jair e Michelle </a:t>
            </a:r>
            <a:r>
              <a:rPr lang="en-US" sz="1800"/>
              <a:t>podem</a:t>
            </a:r>
            <a:r>
              <a:rPr lang="en-US" sz="1800" dirty="0"/>
              <a:t> </a:t>
            </a:r>
            <a:r>
              <a:rPr lang="en-US" sz="1800"/>
              <a:t>alimentar</a:t>
            </a:r>
            <a:r>
              <a:rPr lang="en-US" sz="1800" dirty="0"/>
              <a:t> o </a:t>
            </a:r>
            <a:r>
              <a:rPr lang="en-US" sz="1800"/>
              <a:t>assunto</a:t>
            </a:r>
            <a:r>
              <a:rPr lang="en-US" sz="1800" dirty="0"/>
              <a:t> na </a:t>
            </a:r>
            <a:r>
              <a:rPr lang="en-US" sz="1800"/>
              <a:t>formação</a:t>
            </a:r>
            <a:r>
              <a:rPr lang="en-US" sz="1800" dirty="0"/>
              <a:t> de </a:t>
            </a:r>
            <a:r>
              <a:rPr lang="en-US" sz="1800"/>
              <a:t>opinião</a:t>
            </a:r>
            <a:r>
              <a:rPr lang="en-US" sz="1800" dirty="0"/>
              <a:t> </a:t>
            </a:r>
            <a:r>
              <a:rPr lang="en-US" sz="1800"/>
              <a:t>pública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 </a:t>
            </a:r>
            <a:r>
              <a:rPr lang="en-US" sz="1800"/>
              <a:t>continuidade</a:t>
            </a:r>
            <a:r>
              <a:rPr lang="en-US" sz="1800" dirty="0"/>
              <a:t> da CPI de 8 de Janeiro e o </a:t>
            </a:r>
            <a:r>
              <a:rPr lang="en-US" sz="1800"/>
              <a:t>fracasso</a:t>
            </a:r>
            <a:r>
              <a:rPr lang="en-US" sz="1800" dirty="0"/>
              <a:t> da CPI sobre o MST </a:t>
            </a:r>
            <a:r>
              <a:rPr lang="en-US" sz="1800"/>
              <a:t>reforçam</a:t>
            </a:r>
            <a:r>
              <a:rPr lang="en-US" sz="1800" dirty="0"/>
              <a:t> o </a:t>
            </a:r>
            <a:r>
              <a:rPr lang="en-US" sz="1800"/>
              <a:t>clima</a:t>
            </a:r>
            <a:r>
              <a:rPr lang="en-US" sz="1800" dirty="0"/>
              <a:t> positivo para o </a:t>
            </a:r>
            <a:r>
              <a:rPr lang="en-US" sz="1800" dirty="0" err="1"/>
              <a:t>lulismo</a:t>
            </a:r>
            <a:endParaRPr lang="en-US" sz="180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1092CA-F6FD-4323-1A7F-F009948A9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209" y="721081"/>
            <a:ext cx="2458225" cy="2686585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2526F3A-4750-EEEC-ADF1-17E0A6BC6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030" y="3561815"/>
            <a:ext cx="2686585" cy="26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20884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RegularSeedRightStep">
      <a:dk1>
        <a:srgbClr val="000000"/>
      </a:dk1>
      <a:lt1>
        <a:srgbClr val="FFFFFF"/>
      </a:lt1>
      <a:dk2>
        <a:srgbClr val="302B1B"/>
      </a:dk2>
      <a:lt2>
        <a:srgbClr val="F3F0F2"/>
      </a:lt2>
      <a:accent1>
        <a:srgbClr val="39B75D"/>
      </a:accent1>
      <a:accent2>
        <a:srgbClr val="2CB68D"/>
      </a:accent2>
      <a:accent3>
        <a:srgbClr val="3BB0C0"/>
      </a:accent3>
      <a:accent4>
        <a:srgbClr val="2E71BE"/>
      </a:accent4>
      <a:accent5>
        <a:srgbClr val="4249D0"/>
      </a:accent5>
      <a:accent6>
        <a:srgbClr val="642EBE"/>
      </a:accent6>
      <a:hlink>
        <a:srgbClr val="BF3F9A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322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Posterama</vt:lpstr>
      <vt:lpstr>SineVTI</vt:lpstr>
      <vt:lpstr>As consequências políticas do novo PAC e das “Joias da Coroa”</vt:lpstr>
      <vt:lpstr>O novo PAC</vt:lpstr>
      <vt:lpstr>9 EIXOS</vt:lpstr>
      <vt:lpstr>A distribuição por Estado</vt:lpstr>
      <vt:lpstr>A promessa de investimento na “nova economia” sairá do papel?</vt:lpstr>
      <vt:lpstr>O panorama de consumo para o 2º semestre</vt:lpstr>
      <vt:lpstr>Mas, 60% acreditam que sua situação financeira deve melhorar por iniciativa pessoal</vt:lpstr>
      <vt:lpstr>E o impacto das joias bolsonaristas?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consequências políticas do novo PAC e das “Joias da Coroa”</dc:title>
  <dc:creator>Rudá Ricci</dc:creator>
  <cp:lastModifiedBy>Rudá Ricci</cp:lastModifiedBy>
  <cp:revision>1</cp:revision>
  <dcterms:created xsi:type="dcterms:W3CDTF">2023-08-12T19:37:30Z</dcterms:created>
  <dcterms:modified xsi:type="dcterms:W3CDTF">2023-08-12T20:02:48Z</dcterms:modified>
</cp:coreProperties>
</file>