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7B066-880A-479F-B14A-D5DA93102DB4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D83EE9B-CCB0-4687-90D3-603EEC339015}">
      <dgm:prSet/>
      <dgm:spPr/>
      <dgm:t>
        <a:bodyPr/>
        <a:lstStyle/>
        <a:p>
          <a:r>
            <a:rPr lang="pt-BR" dirty="0"/>
            <a:t>Até a realização dos depoimentos de Cid, a avaliação era de que o ex-ajudante de ordens iria preservar Jair Bolsonaro</a:t>
          </a:r>
          <a:endParaRPr lang="en-US" dirty="0"/>
        </a:p>
      </dgm:t>
    </dgm:pt>
    <dgm:pt modelId="{95334029-F6FE-4CC6-9896-079F4F444B72}" type="parTrans" cxnId="{D2E1FC6F-24B6-4058-8842-169D80580649}">
      <dgm:prSet/>
      <dgm:spPr/>
      <dgm:t>
        <a:bodyPr/>
        <a:lstStyle/>
        <a:p>
          <a:endParaRPr lang="en-US"/>
        </a:p>
      </dgm:t>
    </dgm:pt>
    <dgm:pt modelId="{5F9AEAD1-223B-49B1-8208-0A0074964990}" type="sibTrans" cxnId="{D2E1FC6F-24B6-4058-8842-169D80580649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4114F1D5-F16A-49A3-80A1-71AB6C74CA93}">
      <dgm:prSet/>
      <dgm:spPr/>
      <dgm:t>
        <a:bodyPr/>
        <a:lstStyle/>
        <a:p>
          <a:r>
            <a:rPr lang="pt-BR"/>
            <a:t>O temor de que Cid mudaria de posição aumentou quando o advogado Cezar Bittencourt assumiu a defesa do tenente-coronel</a:t>
          </a:r>
          <a:endParaRPr lang="en-US"/>
        </a:p>
      </dgm:t>
    </dgm:pt>
    <dgm:pt modelId="{8812E771-0DF1-4735-9AA7-C43F3E9CA976}" type="parTrans" cxnId="{8A6F2C9F-35E6-409C-99C8-09CF1AAF6C0E}">
      <dgm:prSet/>
      <dgm:spPr/>
      <dgm:t>
        <a:bodyPr/>
        <a:lstStyle/>
        <a:p>
          <a:endParaRPr lang="en-US"/>
        </a:p>
      </dgm:t>
    </dgm:pt>
    <dgm:pt modelId="{302AE1F7-87F5-4AC8-A98E-890A467707DB}" type="sibTrans" cxnId="{8A6F2C9F-35E6-409C-99C8-09CF1AAF6C0E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4B6B68A3-8CB1-4183-AF99-CBBCBD9E4A4E}">
      <dgm:prSet/>
      <dgm:spPr/>
      <dgm:t>
        <a:bodyPr/>
        <a:lstStyle/>
        <a:p>
          <a:r>
            <a:rPr lang="pt-BR"/>
            <a:t>A tentativa de coesão da base bolsonarista se deu no 7 de Setembro e dois dias seguintes: deboche sobre o esvaziamento das comemorações em Brasília, crítica à ausência de Lula no RS e ofensiva contra Janja após postar vídeo da chegada na Índia</a:t>
          </a:r>
          <a:endParaRPr lang="en-US"/>
        </a:p>
      </dgm:t>
    </dgm:pt>
    <dgm:pt modelId="{BE5E1609-E6A9-4BF1-9102-53A665FCDFB3}" type="parTrans" cxnId="{40DCC718-32A7-40CB-8D70-75F7861E843A}">
      <dgm:prSet/>
      <dgm:spPr/>
      <dgm:t>
        <a:bodyPr/>
        <a:lstStyle/>
        <a:p>
          <a:endParaRPr lang="en-US"/>
        </a:p>
      </dgm:t>
    </dgm:pt>
    <dgm:pt modelId="{DB5F9A89-370E-4B29-B589-FB11B37DCBB0}" type="sibTrans" cxnId="{40DCC718-32A7-40CB-8D70-75F7861E843A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F845C4F6-BA2F-4FE3-B2D2-4BC646E599D4}" type="pres">
      <dgm:prSet presAssocID="{34D7B066-880A-479F-B14A-D5DA93102DB4}" presName="Name0" presStyleCnt="0">
        <dgm:presLayoutVars>
          <dgm:animLvl val="lvl"/>
          <dgm:resizeHandles val="exact"/>
        </dgm:presLayoutVars>
      </dgm:prSet>
      <dgm:spPr/>
    </dgm:pt>
    <dgm:pt modelId="{DB0B8D5E-361E-44A2-BAFE-C1B79E011189}" type="pres">
      <dgm:prSet presAssocID="{5D83EE9B-CCB0-4687-90D3-603EEC339015}" presName="compositeNode" presStyleCnt="0">
        <dgm:presLayoutVars>
          <dgm:bulletEnabled val="1"/>
        </dgm:presLayoutVars>
      </dgm:prSet>
      <dgm:spPr/>
    </dgm:pt>
    <dgm:pt modelId="{E03F4293-8F32-4E77-BCA6-5CD94DEB82E5}" type="pres">
      <dgm:prSet presAssocID="{5D83EE9B-CCB0-4687-90D3-603EEC339015}" presName="bgRect" presStyleLbl="alignNode1" presStyleIdx="0" presStyleCnt="3"/>
      <dgm:spPr/>
    </dgm:pt>
    <dgm:pt modelId="{93B6E988-1A84-4CB4-B5C0-333E8751BE56}" type="pres">
      <dgm:prSet presAssocID="{5F9AEAD1-223B-49B1-8208-0A00749649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32615F96-9ECF-4E52-93C5-C62CDEF0B4C6}" type="pres">
      <dgm:prSet presAssocID="{5D83EE9B-CCB0-4687-90D3-603EEC339015}" presName="nodeRect" presStyleLbl="alignNode1" presStyleIdx="0" presStyleCnt="3">
        <dgm:presLayoutVars>
          <dgm:bulletEnabled val="1"/>
        </dgm:presLayoutVars>
      </dgm:prSet>
      <dgm:spPr/>
    </dgm:pt>
    <dgm:pt modelId="{A2B34DFC-BCC9-4238-B71A-44AAFF4A61E7}" type="pres">
      <dgm:prSet presAssocID="{5F9AEAD1-223B-49B1-8208-0A0074964990}" presName="sibTrans" presStyleCnt="0"/>
      <dgm:spPr/>
    </dgm:pt>
    <dgm:pt modelId="{53496561-1078-4993-96F7-7124361BE322}" type="pres">
      <dgm:prSet presAssocID="{4114F1D5-F16A-49A3-80A1-71AB6C74CA93}" presName="compositeNode" presStyleCnt="0">
        <dgm:presLayoutVars>
          <dgm:bulletEnabled val="1"/>
        </dgm:presLayoutVars>
      </dgm:prSet>
      <dgm:spPr/>
    </dgm:pt>
    <dgm:pt modelId="{9E9A6B83-CF27-4893-9EF6-B6EBAC4E4A1B}" type="pres">
      <dgm:prSet presAssocID="{4114F1D5-F16A-49A3-80A1-71AB6C74CA93}" presName="bgRect" presStyleLbl="alignNode1" presStyleIdx="1" presStyleCnt="3"/>
      <dgm:spPr/>
    </dgm:pt>
    <dgm:pt modelId="{C2DFA38A-D3D9-47FA-ACDE-F79CE7875AFA}" type="pres">
      <dgm:prSet presAssocID="{302AE1F7-87F5-4AC8-A98E-890A467707DB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7DA4B0D-D8C9-4C07-8132-85EEDD30B682}" type="pres">
      <dgm:prSet presAssocID="{4114F1D5-F16A-49A3-80A1-71AB6C74CA93}" presName="nodeRect" presStyleLbl="alignNode1" presStyleIdx="1" presStyleCnt="3">
        <dgm:presLayoutVars>
          <dgm:bulletEnabled val="1"/>
        </dgm:presLayoutVars>
      </dgm:prSet>
      <dgm:spPr/>
    </dgm:pt>
    <dgm:pt modelId="{70C649C3-EB2D-4180-9B1B-B8B42216D054}" type="pres">
      <dgm:prSet presAssocID="{302AE1F7-87F5-4AC8-A98E-890A467707DB}" presName="sibTrans" presStyleCnt="0"/>
      <dgm:spPr/>
    </dgm:pt>
    <dgm:pt modelId="{A032F831-C7D8-44C1-AB51-2E8970AAC150}" type="pres">
      <dgm:prSet presAssocID="{4B6B68A3-8CB1-4183-AF99-CBBCBD9E4A4E}" presName="compositeNode" presStyleCnt="0">
        <dgm:presLayoutVars>
          <dgm:bulletEnabled val="1"/>
        </dgm:presLayoutVars>
      </dgm:prSet>
      <dgm:spPr/>
    </dgm:pt>
    <dgm:pt modelId="{E318231D-9B07-493B-9C99-6B8FCB4DA2D0}" type="pres">
      <dgm:prSet presAssocID="{4B6B68A3-8CB1-4183-AF99-CBBCBD9E4A4E}" presName="bgRect" presStyleLbl="alignNode1" presStyleIdx="2" presStyleCnt="3"/>
      <dgm:spPr/>
    </dgm:pt>
    <dgm:pt modelId="{388DB8D2-549B-42AE-B52E-D81915410228}" type="pres">
      <dgm:prSet presAssocID="{DB5F9A89-370E-4B29-B589-FB11B37DCBB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AA00709-A9F8-40C1-8A54-B12CA95BB146}" type="pres">
      <dgm:prSet presAssocID="{4B6B68A3-8CB1-4183-AF99-CBBCBD9E4A4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EBAB3411-2319-494B-A2F8-7E16CA5D853E}" type="presOf" srcId="{302AE1F7-87F5-4AC8-A98E-890A467707DB}" destId="{C2DFA38A-D3D9-47FA-ACDE-F79CE7875AFA}" srcOrd="0" destOrd="0" presId="urn:microsoft.com/office/officeart/2016/7/layout/LinearBlockProcessNumbered"/>
    <dgm:cxn modelId="{BD35A918-E8CC-4CA0-AD02-280E5FC1FAD2}" type="presOf" srcId="{4B6B68A3-8CB1-4183-AF99-CBBCBD9E4A4E}" destId="{5AA00709-A9F8-40C1-8A54-B12CA95BB146}" srcOrd="1" destOrd="0" presId="urn:microsoft.com/office/officeart/2016/7/layout/LinearBlockProcessNumbered"/>
    <dgm:cxn modelId="{40DCC718-32A7-40CB-8D70-75F7861E843A}" srcId="{34D7B066-880A-479F-B14A-D5DA93102DB4}" destId="{4B6B68A3-8CB1-4183-AF99-CBBCBD9E4A4E}" srcOrd="2" destOrd="0" parTransId="{BE5E1609-E6A9-4BF1-9102-53A665FCDFB3}" sibTransId="{DB5F9A89-370E-4B29-B589-FB11B37DCBB0}"/>
    <dgm:cxn modelId="{C8ED6E21-1500-4B66-840C-5B01BF9FE042}" type="presOf" srcId="{DB5F9A89-370E-4B29-B589-FB11B37DCBB0}" destId="{388DB8D2-549B-42AE-B52E-D81915410228}" srcOrd="0" destOrd="0" presId="urn:microsoft.com/office/officeart/2016/7/layout/LinearBlockProcessNumbered"/>
    <dgm:cxn modelId="{A1996833-BE98-47DC-AC28-FC1E7D0BC46B}" type="presOf" srcId="{4114F1D5-F16A-49A3-80A1-71AB6C74CA93}" destId="{9E9A6B83-CF27-4893-9EF6-B6EBAC4E4A1B}" srcOrd="0" destOrd="0" presId="urn:microsoft.com/office/officeart/2016/7/layout/LinearBlockProcessNumbered"/>
    <dgm:cxn modelId="{D2E1FC6F-24B6-4058-8842-169D80580649}" srcId="{34D7B066-880A-479F-B14A-D5DA93102DB4}" destId="{5D83EE9B-CCB0-4687-90D3-603EEC339015}" srcOrd="0" destOrd="0" parTransId="{95334029-F6FE-4CC6-9896-079F4F444B72}" sibTransId="{5F9AEAD1-223B-49B1-8208-0A0074964990}"/>
    <dgm:cxn modelId="{3E6DC272-5A25-434C-8091-946CAA5D4C60}" type="presOf" srcId="{5D83EE9B-CCB0-4687-90D3-603EEC339015}" destId="{32615F96-9ECF-4E52-93C5-C62CDEF0B4C6}" srcOrd="1" destOrd="0" presId="urn:microsoft.com/office/officeart/2016/7/layout/LinearBlockProcessNumbered"/>
    <dgm:cxn modelId="{398D5784-BF20-490C-904A-D4C5B0C93C42}" type="presOf" srcId="{5D83EE9B-CCB0-4687-90D3-603EEC339015}" destId="{E03F4293-8F32-4E77-BCA6-5CD94DEB82E5}" srcOrd="0" destOrd="0" presId="urn:microsoft.com/office/officeart/2016/7/layout/LinearBlockProcessNumbered"/>
    <dgm:cxn modelId="{DE91CF90-D181-4C1C-B4CC-E7A3415065D9}" type="presOf" srcId="{4B6B68A3-8CB1-4183-AF99-CBBCBD9E4A4E}" destId="{E318231D-9B07-493B-9C99-6B8FCB4DA2D0}" srcOrd="0" destOrd="0" presId="urn:microsoft.com/office/officeart/2016/7/layout/LinearBlockProcessNumbered"/>
    <dgm:cxn modelId="{8A6F2C9F-35E6-409C-99C8-09CF1AAF6C0E}" srcId="{34D7B066-880A-479F-B14A-D5DA93102DB4}" destId="{4114F1D5-F16A-49A3-80A1-71AB6C74CA93}" srcOrd="1" destOrd="0" parTransId="{8812E771-0DF1-4735-9AA7-C43F3E9CA976}" sibTransId="{302AE1F7-87F5-4AC8-A98E-890A467707DB}"/>
    <dgm:cxn modelId="{6B294DBE-DA80-401F-8371-72928530CFF7}" type="presOf" srcId="{5F9AEAD1-223B-49B1-8208-0A0074964990}" destId="{93B6E988-1A84-4CB4-B5C0-333E8751BE56}" srcOrd="0" destOrd="0" presId="urn:microsoft.com/office/officeart/2016/7/layout/LinearBlockProcessNumbered"/>
    <dgm:cxn modelId="{D7A531D1-F9BE-47F6-B982-97149FA1BFDE}" type="presOf" srcId="{34D7B066-880A-479F-B14A-D5DA93102DB4}" destId="{F845C4F6-BA2F-4FE3-B2D2-4BC646E599D4}" srcOrd="0" destOrd="0" presId="urn:microsoft.com/office/officeart/2016/7/layout/LinearBlockProcessNumbered"/>
    <dgm:cxn modelId="{B8AA4DEC-6A25-45AE-87EE-015F6CAF1AD1}" type="presOf" srcId="{4114F1D5-F16A-49A3-80A1-71AB6C74CA93}" destId="{A7DA4B0D-D8C9-4C07-8132-85EEDD30B682}" srcOrd="1" destOrd="0" presId="urn:microsoft.com/office/officeart/2016/7/layout/LinearBlockProcessNumbered"/>
    <dgm:cxn modelId="{AA378999-BE47-4D3E-AC94-91D641D00BF2}" type="presParOf" srcId="{F845C4F6-BA2F-4FE3-B2D2-4BC646E599D4}" destId="{DB0B8D5E-361E-44A2-BAFE-C1B79E011189}" srcOrd="0" destOrd="0" presId="urn:microsoft.com/office/officeart/2016/7/layout/LinearBlockProcessNumbered"/>
    <dgm:cxn modelId="{D3259BEA-36BC-4FA9-B3E4-8B862B5D18E2}" type="presParOf" srcId="{DB0B8D5E-361E-44A2-BAFE-C1B79E011189}" destId="{E03F4293-8F32-4E77-BCA6-5CD94DEB82E5}" srcOrd="0" destOrd="0" presId="urn:microsoft.com/office/officeart/2016/7/layout/LinearBlockProcessNumbered"/>
    <dgm:cxn modelId="{28EBE1F3-BE67-4391-A368-5E2F7AA9F067}" type="presParOf" srcId="{DB0B8D5E-361E-44A2-BAFE-C1B79E011189}" destId="{93B6E988-1A84-4CB4-B5C0-333E8751BE56}" srcOrd="1" destOrd="0" presId="urn:microsoft.com/office/officeart/2016/7/layout/LinearBlockProcessNumbered"/>
    <dgm:cxn modelId="{61D7CE25-BA6E-4409-8B03-F4F5B94292B1}" type="presParOf" srcId="{DB0B8D5E-361E-44A2-BAFE-C1B79E011189}" destId="{32615F96-9ECF-4E52-93C5-C62CDEF0B4C6}" srcOrd="2" destOrd="0" presId="urn:microsoft.com/office/officeart/2016/7/layout/LinearBlockProcessNumbered"/>
    <dgm:cxn modelId="{21133FE3-AF66-4F5D-B312-1AFF438CCEB1}" type="presParOf" srcId="{F845C4F6-BA2F-4FE3-B2D2-4BC646E599D4}" destId="{A2B34DFC-BCC9-4238-B71A-44AAFF4A61E7}" srcOrd="1" destOrd="0" presId="urn:microsoft.com/office/officeart/2016/7/layout/LinearBlockProcessNumbered"/>
    <dgm:cxn modelId="{404D16A4-4C27-4C7A-9AA0-9DA3069D9AAE}" type="presParOf" srcId="{F845C4F6-BA2F-4FE3-B2D2-4BC646E599D4}" destId="{53496561-1078-4993-96F7-7124361BE322}" srcOrd="2" destOrd="0" presId="urn:microsoft.com/office/officeart/2016/7/layout/LinearBlockProcessNumbered"/>
    <dgm:cxn modelId="{41AB9108-FB71-4A8D-BD6F-FB2561702EB6}" type="presParOf" srcId="{53496561-1078-4993-96F7-7124361BE322}" destId="{9E9A6B83-CF27-4893-9EF6-B6EBAC4E4A1B}" srcOrd="0" destOrd="0" presId="urn:microsoft.com/office/officeart/2016/7/layout/LinearBlockProcessNumbered"/>
    <dgm:cxn modelId="{924CFACB-F6BA-42C2-AA34-B7D77256C024}" type="presParOf" srcId="{53496561-1078-4993-96F7-7124361BE322}" destId="{C2DFA38A-D3D9-47FA-ACDE-F79CE7875AFA}" srcOrd="1" destOrd="0" presId="urn:microsoft.com/office/officeart/2016/7/layout/LinearBlockProcessNumbered"/>
    <dgm:cxn modelId="{2BFB28FF-E372-46B2-A0ED-AA1B75CDADF0}" type="presParOf" srcId="{53496561-1078-4993-96F7-7124361BE322}" destId="{A7DA4B0D-D8C9-4C07-8132-85EEDD30B682}" srcOrd="2" destOrd="0" presId="urn:microsoft.com/office/officeart/2016/7/layout/LinearBlockProcessNumbered"/>
    <dgm:cxn modelId="{B877DDB5-BD91-488E-80B8-98B33C5913FA}" type="presParOf" srcId="{F845C4F6-BA2F-4FE3-B2D2-4BC646E599D4}" destId="{70C649C3-EB2D-4180-9B1B-B8B42216D054}" srcOrd="3" destOrd="0" presId="urn:microsoft.com/office/officeart/2016/7/layout/LinearBlockProcessNumbered"/>
    <dgm:cxn modelId="{6B6201CC-F213-40C2-ACD3-EA33E5AA08F5}" type="presParOf" srcId="{F845C4F6-BA2F-4FE3-B2D2-4BC646E599D4}" destId="{A032F831-C7D8-44C1-AB51-2E8970AAC150}" srcOrd="4" destOrd="0" presId="urn:microsoft.com/office/officeart/2016/7/layout/LinearBlockProcessNumbered"/>
    <dgm:cxn modelId="{A804830F-5E40-40B1-BC0C-72D9D1D4A9F7}" type="presParOf" srcId="{A032F831-C7D8-44C1-AB51-2E8970AAC150}" destId="{E318231D-9B07-493B-9C99-6B8FCB4DA2D0}" srcOrd="0" destOrd="0" presId="urn:microsoft.com/office/officeart/2016/7/layout/LinearBlockProcessNumbered"/>
    <dgm:cxn modelId="{AC5B7058-DF63-406C-8B6B-5A89B4CEF1C5}" type="presParOf" srcId="{A032F831-C7D8-44C1-AB51-2E8970AAC150}" destId="{388DB8D2-549B-42AE-B52E-D81915410228}" srcOrd="1" destOrd="0" presId="urn:microsoft.com/office/officeart/2016/7/layout/LinearBlockProcessNumbered"/>
    <dgm:cxn modelId="{55FADB12-86BD-46DF-8B69-3DA8FE8D8E76}" type="presParOf" srcId="{A032F831-C7D8-44C1-AB51-2E8970AAC150}" destId="{5AA00709-A9F8-40C1-8A54-B12CA95BB14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F4293-8F32-4E77-BCA6-5CD94DEB82E5}">
      <dsp:nvSpPr>
        <dsp:cNvPr id="0" name=""/>
        <dsp:cNvSpPr/>
      </dsp:nvSpPr>
      <dsp:spPr>
        <a:xfrm>
          <a:off x="821" y="92127"/>
          <a:ext cx="3327201" cy="39926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Até a realização dos depoimentos de Cid, a avaliação era de que o ex-ajudante de ordens iria preservar Jair Bolsonaro</a:t>
          </a:r>
          <a:endParaRPr lang="en-US" sz="1600" kern="1200" dirty="0"/>
        </a:p>
      </dsp:txBody>
      <dsp:txXfrm>
        <a:off x="821" y="1689184"/>
        <a:ext cx="3327201" cy="2395585"/>
      </dsp:txXfrm>
    </dsp:sp>
    <dsp:sp modelId="{93B6E988-1A84-4CB4-B5C0-333E8751BE56}">
      <dsp:nvSpPr>
        <dsp:cNvPr id="0" name=""/>
        <dsp:cNvSpPr/>
      </dsp:nvSpPr>
      <dsp:spPr>
        <a:xfrm>
          <a:off x="821" y="92127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92127"/>
        <a:ext cx="3327201" cy="1597056"/>
      </dsp:txXfrm>
    </dsp:sp>
    <dsp:sp modelId="{9E9A6B83-CF27-4893-9EF6-B6EBAC4E4A1B}">
      <dsp:nvSpPr>
        <dsp:cNvPr id="0" name=""/>
        <dsp:cNvSpPr/>
      </dsp:nvSpPr>
      <dsp:spPr>
        <a:xfrm>
          <a:off x="3594199" y="92127"/>
          <a:ext cx="3327201" cy="39926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 temor de que Cid mudaria de posição aumentou quando o advogado Cezar Bittencourt assumiu a defesa do tenente-coronel</a:t>
          </a:r>
          <a:endParaRPr lang="en-US" sz="1600" kern="1200"/>
        </a:p>
      </dsp:txBody>
      <dsp:txXfrm>
        <a:off x="3594199" y="1689184"/>
        <a:ext cx="3327201" cy="2395585"/>
      </dsp:txXfrm>
    </dsp:sp>
    <dsp:sp modelId="{C2DFA38A-D3D9-47FA-ACDE-F79CE7875AFA}">
      <dsp:nvSpPr>
        <dsp:cNvPr id="0" name=""/>
        <dsp:cNvSpPr/>
      </dsp:nvSpPr>
      <dsp:spPr>
        <a:xfrm>
          <a:off x="3594199" y="92127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92127"/>
        <a:ext cx="3327201" cy="1597056"/>
      </dsp:txXfrm>
    </dsp:sp>
    <dsp:sp modelId="{E318231D-9B07-493B-9C99-6B8FCB4DA2D0}">
      <dsp:nvSpPr>
        <dsp:cNvPr id="0" name=""/>
        <dsp:cNvSpPr/>
      </dsp:nvSpPr>
      <dsp:spPr>
        <a:xfrm>
          <a:off x="7187576" y="92127"/>
          <a:ext cx="3327201" cy="39926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 tentativa de coesão da base bolsonarista se deu no 7 de Setembro e dois dias seguintes: deboche sobre o esvaziamento das comemorações em Brasília, crítica à ausência de Lula no RS e ofensiva contra Janja após postar vídeo da chegada na Índia</a:t>
          </a:r>
          <a:endParaRPr lang="en-US" sz="1600" kern="1200"/>
        </a:p>
      </dsp:txBody>
      <dsp:txXfrm>
        <a:off x="7187576" y="1689184"/>
        <a:ext cx="3327201" cy="2395585"/>
      </dsp:txXfrm>
    </dsp:sp>
    <dsp:sp modelId="{388DB8D2-549B-42AE-B52E-D81915410228}">
      <dsp:nvSpPr>
        <dsp:cNvPr id="0" name=""/>
        <dsp:cNvSpPr/>
      </dsp:nvSpPr>
      <dsp:spPr>
        <a:xfrm>
          <a:off x="7187576" y="92127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92127"/>
        <a:ext cx="3327201" cy="159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68223-CE5D-5341-5603-BD49249B8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AFC521-ED9C-8480-F4BC-B9DA6AC97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0F9E5C-4558-550E-45E2-39FF91E8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41DAB7-21DE-5080-C2E9-83BAE91F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3A33DD-CD97-714F-84D1-B01AE18A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1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6F128-A47D-5F4D-A287-51E10683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F3138C-DC4D-E038-D2B8-69EC70B73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1B1F9F-E74F-829C-FF68-15E4CC0F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4F957C-EE85-0C35-BB59-873485B2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87B483-600C-F8B0-60AF-9FEF200A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12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9E0255-570D-97CA-9F58-2CDAB7EEE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C8BE36-6781-1E22-CBE9-F0F50165E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67D924-5D0C-68E8-31B1-629EF9D8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475822-4868-432E-ABA6-BC8DE5D4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9D0A72-B492-C3EC-7D83-C96617AB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59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C0BE8-9B97-A3F3-95F2-A391E560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21650-0CB3-A320-9A09-B4874E9B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98BAA-DFBB-D07E-4DC7-F23E7051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674798-3021-2B99-7E28-8206DFC9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BE6125-C7FA-B694-B7A5-3EAD9055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15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59AAB-DD91-BE66-6222-F6AD5E85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0F1061-14E8-69D6-4A18-302A9587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AA5EF5-D4ED-904C-B6A8-76CC34AF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D20F1B-1769-B94E-BBB4-ED681A0A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5A571-5B7F-42F5-9BAF-053145FD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32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C580E-2836-7230-5C56-214B883B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225305-D49D-F307-94CC-5E8200806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04F4F7-0245-3823-7F6E-2F6E942F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71FE39-43C9-65E9-278A-AC01C92A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092BC5-8A72-0974-B5B4-BD0AC524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BF7E00-A595-811E-09D4-0AA0095A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06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AF69F-F052-9767-6972-923DE20D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32107D-B214-B142-8B1F-017A5AA81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C6F395-4E8A-AEC5-2CDA-AA1AA2D7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87E275-750A-3CC4-D482-EF4EED07A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F7FB48-0FE3-5E03-AF5C-9A499A447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A49A84-5890-8DF3-CE21-CF853452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4800A8-8FC0-2841-EFB4-3C89DF8C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ABC4E8-8475-50E3-67DA-EBB9C15D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93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29EEB-F17B-2BCF-9130-04A2FD60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A76BFC-E7EF-67C7-6D76-09F22A13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BCC6DC-BC45-9DD8-778F-A97D6686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ACC69E-ADB6-E6CF-5B01-2CEE67F0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13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E7EB6E-FE89-1430-4B9D-CE010EC2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A2ED87-FBEF-E351-2474-FD9893BD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17156A-2C07-44B6-D324-2323FD18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9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98D31-A190-B392-6AD4-36A771D1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5C7FB3-2FA8-A8D0-2357-6F08BF76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8FA496-85A8-6BC1-E578-1FC4FED9A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7796F8-3287-6D9F-0FCE-D1468E5D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1D8B52-853A-396D-8A5C-E9E130C3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CC0E0D-84EB-CB9B-830F-0F71C64F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6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D0312-CBE2-E29B-D35F-B16A857C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7CEF6A-27F0-427A-CA1A-1F8EEF757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F9D028-F878-9581-8EEB-022671B9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4977BA-6C65-F95E-D00B-6F12AF2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ED00F-7F38-FC86-5C79-67F4DE01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607660-71DD-A8E4-00E8-BD14C95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7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26C5E1-D69E-16E7-6E73-2BD4469A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F73057-73F2-7232-A03A-A9CD3E48E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495E4-4A53-ABF8-CEAD-6688C863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5891-537A-4858-9942-DB967439871E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7F5A62-7A19-A3F5-0CB6-0DFCE1120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B63815-3C53-2784-0E4E-008D9CF06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BA87-8392-4F50-AE0F-9D668DF49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5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A868E8-87C6-0FEA-C8EB-E52F73615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0" r="1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E7924F-DD36-10AE-86D2-9EB2B85BD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800"/>
              <a:t>A semana da delação de Mauro Cid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165146-C265-C5A9-1BD0-79CE42F64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/>
              <a:t>10 de setembro de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2F0A14-6683-2D47-74DC-6B1F23CD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3700"/>
              <a:t>Delação sofrerá críticas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70B8F8-FC7B-E280-4F2B-F51A08E33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t-BR" sz="1700"/>
              <a:t>Críticas já tiveram início com a própria decisão de Toffoli em anular provas oriundas de acordo de leniência da Odebrecht</a:t>
            </a:r>
          </a:p>
          <a:p>
            <a:r>
              <a:rPr lang="pt-BR" sz="1700"/>
              <a:t>Também citam a acusação de “tortura psicológica” para a Operação Lava Jato obter delações e informações que orientavam prisões. Gilmar Mendes corroborou tal interpretação</a:t>
            </a:r>
          </a:p>
          <a:p>
            <a:r>
              <a:rPr lang="pt-BR" sz="1700"/>
              <a:t>Toffoli afirmou que “acordos de leniência e delações premiadas foram celebrados como meios ilegítimos de levar inocentes à prisão”</a:t>
            </a:r>
          </a:p>
          <a:p>
            <a:r>
              <a:rPr lang="pt-BR" sz="1700"/>
              <a:t>Gilmar Mendes, Zanin e Kassio Nunes Marques também se posicionaram contra este expediente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E91E82-8718-30DC-BC29-51572989C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2" r="662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bra-cabeça branco com uma peça vermelha">
            <a:extLst>
              <a:ext uri="{FF2B5EF4-FFF2-40B4-BE49-F238E27FC236}">
                <a16:creationId xmlns:a16="http://schemas.microsoft.com/office/drawing/2014/main" id="{9411BFF5-6DCA-6F70-1C44-47D399726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5" r="2701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E5939A-31A1-123A-6053-AE93B9D6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3100"/>
              <a:t>O que a delação tem que conter segundo a Lei de Organização Criminosa (12.850 de 2013)?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73687E-D34C-CDD0-A388-794082F42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pt-BR" sz="2000" dirty="0"/>
              <a:t>Identificação dos demais coautores e partícipes da organização criminosa e das infrações penais por eles praticadas</a:t>
            </a:r>
          </a:p>
          <a:p>
            <a:r>
              <a:rPr lang="pt-BR" sz="2000" dirty="0"/>
              <a:t>Revelação da estrutura hierárquica e da divisão de tarefas da organização criminosa</a:t>
            </a:r>
          </a:p>
          <a:p>
            <a:r>
              <a:rPr lang="pt-BR" sz="2000" dirty="0"/>
              <a:t>Prevenção de infrações penais decorrentes das atividades da organização criminosa</a:t>
            </a:r>
          </a:p>
          <a:p>
            <a:r>
              <a:rPr lang="pt-BR" sz="2000" dirty="0"/>
              <a:t>Recuperação total ou parcial do produto ou do proveito das infrações penais praticadas pela organização criminosa</a:t>
            </a:r>
          </a:p>
        </p:txBody>
      </p:sp>
    </p:spTree>
    <p:extLst>
      <p:ext uri="{BB962C8B-B14F-4D97-AF65-F5344CB8AC3E}">
        <p14:creationId xmlns:p14="http://schemas.microsoft.com/office/powerpoint/2010/main" val="224238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550057-1D05-2ED3-4EBC-51CC912B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pt-BR" sz="4200" i="1"/>
              <a:t>"Ele fez o melhor de si. Peço a Deus que ele não tenha errado. E cada um siga a sua vida“</a:t>
            </a:r>
            <a:br>
              <a:rPr lang="pt-BR" sz="4200" i="1"/>
            </a:br>
            <a:endParaRPr lang="pt-BR" sz="4200"/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B1287E-CD0D-CC0D-A47D-D1B12BF6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/>
              <a:t>A frase de Bolsonaro que gerou a mudança de comportamento de Mauro Cid</a:t>
            </a:r>
          </a:p>
          <a:p>
            <a:pPr marL="0" indent="0">
              <a:buNone/>
            </a:pPr>
            <a:endParaRPr lang="pt-BR" sz="2000" i="1"/>
          </a:p>
        </p:txBody>
      </p:sp>
    </p:spTree>
    <p:extLst>
      <p:ext uri="{BB962C8B-B14F-4D97-AF65-F5344CB8AC3E}">
        <p14:creationId xmlns:p14="http://schemas.microsoft.com/office/powerpoint/2010/main" val="393104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adrão do plano de fundo&#10;&#10;Descrição gerada automaticamente">
            <a:extLst>
              <a:ext uri="{FF2B5EF4-FFF2-40B4-BE49-F238E27FC236}">
                <a16:creationId xmlns:a16="http://schemas.microsoft.com/office/drawing/2014/main" id="{2810F053-ED2D-6432-B5CF-3229B35F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524" b="12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6DA78C-4E16-08B4-D38D-CDA45B2B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</a:rPr>
              <a:t>O impacto no comando bolsonarista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C8571EA-8742-8A91-1E6A-D6E97DB40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848900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531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346F50-2B0C-EACD-884D-87D440F0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pt-BR"/>
              <a:t>Por que as campanhas da extrema-direita funcionam?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2C8D32-162B-7CF0-AA12-9DC9E4BB1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rmAutofit/>
          </a:bodyPr>
          <a:lstStyle/>
          <a:p>
            <a:r>
              <a:rPr lang="pt-BR" sz="2000"/>
              <a:t>Nos últimos anos, os consumidores conservadores conseguiram causar alguns danos em grandes empresas a partir de campanhas de boicote</a:t>
            </a:r>
          </a:p>
          <a:p>
            <a:r>
              <a:rPr lang="pt-BR" sz="2000"/>
              <a:t>Este foi o caso da campanha contra a Bud Light que fez marketing com o influenciador transgênero Dylan Mulvaney. Custou à empresa milhões de dólares em vendas e, em última análise, contribuiu para derrubar a Bud Light como a cerveja mais popular do país</a:t>
            </a:r>
          </a:p>
          <a:p>
            <a:r>
              <a:rPr lang="pt-BR" sz="2000"/>
              <a:t>Os extremistas utilizam um serviço chamado “ Woke Alerts ”, que informa todas as empresas que devem ser boicotadas</a:t>
            </a:r>
          </a:p>
          <a:p>
            <a:r>
              <a:rPr lang="pt-BR" sz="2000"/>
              <a:t> A extrema-direita dos EUA está energizada e focada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326FCA-CE84-656F-67BC-9E0119035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68" y="846160"/>
            <a:ext cx="2337799" cy="51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0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844A03-DBD2-B614-8C31-9BE9A8C49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2" r="28244" b="2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6EDD94-5482-EA63-61BC-0ABDF730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pt-BR" sz="2800"/>
              <a:t>‘</a:t>
            </a:r>
            <a:r>
              <a:rPr lang="pt-BR" sz="2800" err="1"/>
              <a:t>Woke</a:t>
            </a:r>
            <a:r>
              <a:rPr lang="pt-BR" sz="2800"/>
              <a:t> </a:t>
            </a:r>
            <a:r>
              <a:rPr lang="pt-BR" sz="2800" err="1"/>
              <a:t>Alert</a:t>
            </a:r>
            <a:r>
              <a:rPr lang="pt-BR" sz="2800"/>
              <a:t>’: ONG americana lança serviço para denunciar empresas politicamente corretas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F1B77B-386F-7917-6F7A-B5239F24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r>
              <a:rPr lang="pt-BR" sz="1700"/>
              <a:t>O Woke Alert, criado pela ONG Consumers Research, está enviando mensagens aos inscritos “denunciando” corporações que apoiem iniciativas classificadas como de extrema-esquerda, como dar voz a pessoas trans</a:t>
            </a:r>
          </a:p>
          <a:p>
            <a:r>
              <a:rPr lang="pt-BR" sz="1700"/>
              <a:t>Woke (acordado, na tradução literal) é a palavra usada para definir de forma pejorativa o comportamento politicamente correto</a:t>
            </a:r>
          </a:p>
          <a:p>
            <a:r>
              <a:rPr lang="pt-BR" sz="1700"/>
              <a:t>A proposta é contestar e boicotar corporações que estejam “colocando ativistas progressistas e suas agendas antes dos interesses dos consumidores”, diz o slogan.</a:t>
            </a:r>
          </a:p>
          <a:p>
            <a:r>
              <a:rPr lang="pt-BR" sz="1700"/>
              <a:t>Criada em 1929, a Consumer Research se apresenta como organização educacional cuja missão é “aumentar o conhecimento e a compreensão de questões, políticas, produtos e serviços de interesse dos consumidores e promover a liberdade de agir com base nesse conhecimento e compreensão.”</a:t>
            </a:r>
          </a:p>
        </p:txBody>
      </p:sp>
    </p:spTree>
    <p:extLst>
      <p:ext uri="{BB962C8B-B14F-4D97-AF65-F5344CB8AC3E}">
        <p14:creationId xmlns:p14="http://schemas.microsoft.com/office/powerpoint/2010/main" val="4060904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544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 semana da delação de Mauro Cid</vt:lpstr>
      <vt:lpstr>Delação sofrerá críticas</vt:lpstr>
      <vt:lpstr>O que a delação tem que conter segundo a Lei de Organização Criminosa (12.850 de 2013)?</vt:lpstr>
      <vt:lpstr>"Ele fez o melhor de si. Peço a Deus que ele não tenha errado. E cada um siga a sua vida“ </vt:lpstr>
      <vt:lpstr>O impacto no comando bolsonarista</vt:lpstr>
      <vt:lpstr>Por que as campanhas da extrema-direita funcionam?</vt:lpstr>
      <vt:lpstr>‘Woke Alert’: ONG americana lança serviço para denunciar empresas politicamente corretas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semana da delação de Mauro Cid</dc:title>
  <dc:creator>Rudá Ricci</dc:creator>
  <cp:lastModifiedBy>Rudá Ricci</cp:lastModifiedBy>
  <cp:revision>1</cp:revision>
  <dcterms:created xsi:type="dcterms:W3CDTF">2023-09-10T11:23:55Z</dcterms:created>
  <dcterms:modified xsi:type="dcterms:W3CDTF">2023-09-10T12:02:13Z</dcterms:modified>
</cp:coreProperties>
</file>