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2" r:id="rId8"/>
    <p:sldId id="263" r:id="rId9"/>
    <p:sldId id="260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6F5-A9D4-C22B-732C-A31A172FB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093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AFD6E-3459-290F-1147-F0C47ACEE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6774"/>
            <a:ext cx="9144000" cy="106689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74D3-6FB9-5549-B0F2-FD61E82D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5883-038C-4696-8E27-1811E470D6D4}" type="datetime1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9BBC-C979-2C77-493E-CF5498AE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3B7E-A51C-D9CD-2189-650A9D63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6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90AE-F72C-4C2E-E2D0-7A8D7EEF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1B46D-142E-8C8E-C4F4-B6B1586A6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92E3-36AD-2615-0166-6B73C34F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A6D4-154B-4E4D-9001-7A6C328D243E}" type="datetime1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BFB69-319D-2284-2734-217160D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83B0-C775-5BD2-8EC6-A41D19BC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8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40463-6D41-8D45-088A-540B0D188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92281"/>
            <a:ext cx="2628900" cy="55846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F2276-7F04-F3F7-E3CE-F81C8DC63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92281"/>
            <a:ext cx="7734300" cy="55846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02BF-9E0C-3251-8FAE-81F07DB0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999-9BD6-4929-BDEC-B84E21C16701}" type="datetime1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1754-5B8F-A9FA-E8B1-06E04CE2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E6A8-5139-ECD4-CC0C-32FFC674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4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55F0-A6D4-C39B-394F-0B16E9C9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860F-B260-57CE-E12B-2C948603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5C9F-D94D-E5D3-B73A-20621FA5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B243-BB42-966A-4708-15C9B11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A3BD-2CC5-03D3-4CD6-E31A55BA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4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8633-AC3B-E617-1C54-84932DDD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1514688"/>
            <a:ext cx="8584164" cy="3138875"/>
          </a:xfrm>
        </p:spPr>
        <p:txBody>
          <a:bodyPr anchor="b"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C242-ECAB-AEC3-7E9B-F9854AF31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4236" y="4963885"/>
            <a:ext cx="8584165" cy="1125765"/>
          </a:xfrm>
        </p:spPr>
        <p:txBody>
          <a:bodyPr>
            <a:normAutofit/>
          </a:bodyPr>
          <a:lstStyle>
            <a:lvl1pPr marL="0" indent="0">
              <a:buNone/>
              <a:defRPr sz="1600" cap="all" spc="3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9B82-EEF4-2CD7-61FE-BAFB2B96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5005-EC25-4FB9-B19B-2437F0B120D2}" type="datetime1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22B6-F7A8-70A5-B023-FCAD5D7C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5D758-2E38-8A8D-75BC-667F6A23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5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0DFF-11BD-F5F4-35D4-1986ABBD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D1279-E9A9-702E-144D-61114B788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824" y="2159175"/>
            <a:ext cx="4977453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4E624-7A76-56EC-FA0D-E2AA8EF9B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391" y="2159175"/>
            <a:ext cx="4985785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D7DF5-30AD-AE47-D516-5CEE8277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3B5C-2325-42FF-AF91-C1451D9D66CC}" type="datetime1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5C503-B649-B083-6341-F6E376AF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3EA35-CF5A-DB36-8B14-5C184B6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A3D8-FDD9-329B-BCC6-BBF47F01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48" y="602671"/>
            <a:ext cx="10429303" cy="7689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EF7DC-0699-CB3C-A7CB-39035D89A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349" y="1696325"/>
            <a:ext cx="4963538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EB40-99E1-CCA4-BAFA-F51AA56C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349" y="2344025"/>
            <a:ext cx="4963538" cy="3833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979BC-6B50-751D-D569-F360938B0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669" y="1696325"/>
            <a:ext cx="4987982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3A26F-230E-2D25-6BDC-6ECA00FAE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669" y="2344025"/>
            <a:ext cx="4987982" cy="38333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82A01-DE7C-3BA4-96FF-CDEF2F60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DB08-3B01-46DD-99F2-F6F6334EA669}" type="datetime1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AA828-0166-8ECD-BCE8-654BEFDD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0C0D2-459A-04AA-FD90-7687D2FE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0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549F-FA71-857F-E02E-3CB63CE6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69611-F911-D3D4-B613-ACCDA56C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AC11-ACC3-4129-BBD7-C580BF1A4EE7}" type="datetime1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A1961-0B6B-8FEB-F2CB-C42E90EF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AA80E-3139-9F1B-9C3E-2A76628C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0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54789-9F96-511A-0FB6-24F6A841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F7F3-E406-44E2-93AF-674B3F1A2E51}" type="datetime1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399-ADEF-8F74-9F59-6AD804C9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6A34F-ABAB-9C4E-38A1-C6EEB944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4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3917-2BF6-1CE2-F34B-49F0D09A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7868"/>
            <a:ext cx="3640713" cy="206259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5B8F-A9F3-8583-FFF1-175021F1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898" y="807867"/>
            <a:ext cx="5922489" cy="50531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AFF-A949-CE9E-6B94-C1B619612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0713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5267E-088F-FB9A-9469-551890F2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DD93-7C9D-4E53-81F0-DDE57FEA7EDB}" type="datetime1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A3FFC-B3A6-C0B6-5DAE-70BE0D6F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D35F-BC2E-8D14-060F-449CBAF7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09ED-ED97-A3CE-5569-77B45F4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0881"/>
            <a:ext cx="3639312" cy="206259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3BB3A-9E24-DE4C-9619-1502F1B6F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47408" y="919595"/>
            <a:ext cx="6107979" cy="50136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4CE1F-29E0-88BB-8489-E58236B8B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3889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B7212-6816-FFD1-50B2-58844AD3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BC28-59DE-4F83-B4A1-497203279FAD}" type="datetime1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17744-5A24-B7B7-5FD6-E98E6083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DA4D1-A71D-A7A6-3D0C-294E5D28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858A62-FE72-978B-BE71-05908D82E1A4}"/>
              </a:ext>
            </a:extLst>
          </p:cNvPr>
          <p:cNvSpPr/>
          <p:nvPr/>
        </p:nvSpPr>
        <p:spPr>
          <a:xfrm>
            <a:off x="0" y="0"/>
            <a:ext cx="12192000" cy="6860161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A14B7-4740-5D9F-6489-BAD00C3E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0487F-803F-C5AF-BD93-39C0FC738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824" y="2157984"/>
            <a:ext cx="10442448" cy="390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6FCEF-4EDF-C2EF-7D81-FEFF7042F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fld id="{0BDC4764-F656-4735-9820-9886F8DF1D6A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63BC-4D46-C74D-DDF2-9D25B4D96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B4EAE-CB5C-D14B-77EF-7B155FA68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C68AC1EC-23E2-4F0E-A5A4-674EC8DB95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3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01" r:id="rId4"/>
    <p:sldLayoutId id="2147483702" r:id="rId5"/>
    <p:sldLayoutId id="2147483707" r:id="rId6"/>
    <p:sldLayoutId id="2147483703" r:id="rId7"/>
    <p:sldLayoutId id="2147483704" r:id="rId8"/>
    <p:sldLayoutId id="2147483705" r:id="rId9"/>
    <p:sldLayoutId id="2147483706" r:id="rId10"/>
    <p:sldLayoutId id="2147483708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57641C-FC79-6C30-BA46-AE9DA2A91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956B81-191B-BE8B-6B7B-EB66DCC90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43B5D0-D0B2-AC3E-F8F2-1B0F37087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9093" y="1133921"/>
            <a:ext cx="3361414" cy="2960097"/>
          </a:xfrm>
        </p:spPr>
        <p:txBody>
          <a:bodyPr anchor="ctr">
            <a:normAutofit/>
          </a:bodyPr>
          <a:lstStyle/>
          <a:p>
            <a:r>
              <a:rPr lang="pt-BR" sz="2800" dirty="0"/>
              <a:t>BALANÇO DA SEMANA</a:t>
            </a:r>
            <a:br>
              <a:rPr lang="pt-BR" sz="2800" dirty="0"/>
            </a:br>
            <a:br>
              <a:rPr lang="pt-BR" sz="2800" dirty="0"/>
            </a:br>
            <a:r>
              <a:rPr lang="pt-BR" sz="1800" dirty="0"/>
              <a:t>Lula lá e Lula cá</a:t>
            </a:r>
            <a:br>
              <a:rPr lang="pt-BR" sz="1800" dirty="0"/>
            </a:br>
            <a:r>
              <a:rPr lang="pt-BR" sz="1800" dirty="0"/>
              <a:t>Flávio Dino e o desfalque</a:t>
            </a:r>
            <a:br>
              <a:rPr lang="pt-BR" sz="1800" dirty="0"/>
            </a:br>
            <a:r>
              <a:rPr lang="pt-BR" sz="1800" dirty="0"/>
              <a:t>O protagonismo do STF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CF4891-77D8-84D6-5BA7-33377B3E7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9092" y="4094018"/>
            <a:ext cx="3361414" cy="1232910"/>
          </a:xfrm>
        </p:spPr>
        <p:txBody>
          <a:bodyPr anchor="ctr">
            <a:normAutofit/>
          </a:bodyPr>
          <a:lstStyle/>
          <a:p>
            <a:r>
              <a:rPr lang="pt-BR" sz="1200"/>
              <a:t>24 DE SETEMBRO DE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6196D-79E3-670A-C3E3-88F719073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86" r="9151" b="-1"/>
          <a:stretch/>
        </p:blipFill>
        <p:spPr>
          <a:xfrm>
            <a:off x="-8136" y="10"/>
            <a:ext cx="7475735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510BCB0-B387-8ACC-7C90-6A401D53E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526579" y="407055"/>
            <a:ext cx="665421" cy="1044872"/>
          </a:xfrm>
          <a:custGeom>
            <a:avLst/>
            <a:gdLst>
              <a:gd name="connsiteX0" fmla="*/ 622356 w 665421"/>
              <a:gd name="connsiteY0" fmla="*/ 1043845 h 1044872"/>
              <a:gd name="connsiteX1" fmla="*/ 665421 w 665421"/>
              <a:gd name="connsiteY1" fmla="*/ 1036298 h 1044872"/>
              <a:gd name="connsiteX2" fmla="*/ 665421 w 665421"/>
              <a:gd name="connsiteY2" fmla="*/ 10333 h 1044872"/>
              <a:gd name="connsiteX3" fmla="*/ 597828 w 665421"/>
              <a:gd name="connsiteY3" fmla="*/ 1988 h 1044872"/>
              <a:gd name="connsiteX4" fmla="*/ 363250 w 665421"/>
              <a:gd name="connsiteY4" fmla="*/ 25517 h 1044872"/>
              <a:gd name="connsiteX5" fmla="*/ 262 w 665421"/>
              <a:gd name="connsiteY5" fmla="*/ 497483 h 1044872"/>
              <a:gd name="connsiteX6" fmla="*/ 269181 w 665421"/>
              <a:gd name="connsiteY6" fmla="*/ 959508 h 1044872"/>
              <a:gd name="connsiteX7" fmla="*/ 622356 w 665421"/>
              <a:gd name="connsiteY7" fmla="*/ 1043845 h 104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421" h="1044872">
                <a:moveTo>
                  <a:pt x="622356" y="1043845"/>
                </a:moveTo>
                <a:lnTo>
                  <a:pt x="665421" y="1036298"/>
                </a:lnTo>
                <a:lnTo>
                  <a:pt x="665421" y="10333"/>
                </a:lnTo>
                <a:lnTo>
                  <a:pt x="597828" y="1988"/>
                </a:lnTo>
                <a:cubicBezTo>
                  <a:pt x="515657" y="-3894"/>
                  <a:pt x="433167" y="3083"/>
                  <a:pt x="363250" y="25517"/>
                </a:cubicBezTo>
                <a:cubicBezTo>
                  <a:pt x="176805" y="85342"/>
                  <a:pt x="7722" y="263720"/>
                  <a:pt x="262" y="497483"/>
                </a:cubicBezTo>
                <a:cubicBezTo>
                  <a:pt x="-7198" y="731246"/>
                  <a:pt x="145855" y="876837"/>
                  <a:pt x="269181" y="959508"/>
                </a:cubicBezTo>
                <a:cubicBezTo>
                  <a:pt x="349348" y="1020009"/>
                  <a:pt x="496316" y="1051060"/>
                  <a:pt x="622356" y="104384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C8E3EAE-776E-2B5B-E7BA-43B90F068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1110" y="5460700"/>
            <a:ext cx="279167" cy="263379"/>
          </a:xfrm>
          <a:custGeom>
            <a:avLst/>
            <a:gdLst>
              <a:gd name="connsiteX0" fmla="*/ 66240 w 1495757"/>
              <a:gd name="connsiteY0" fmla="*/ 1054656 h 1666165"/>
              <a:gd name="connsiteX1" fmla="*/ 228925 w 1495757"/>
              <a:gd name="connsiteY1" fmla="*/ 1307098 h 1666165"/>
              <a:gd name="connsiteX2" fmla="*/ 397220 w 1495757"/>
              <a:gd name="connsiteY2" fmla="*/ 1542710 h 1666165"/>
              <a:gd name="connsiteX3" fmla="*/ 834785 w 1495757"/>
              <a:gd name="connsiteY3" fmla="*/ 1666126 h 1666165"/>
              <a:gd name="connsiteX4" fmla="*/ 1339669 w 1495757"/>
              <a:gd name="connsiteY4" fmla="*/ 1531491 h 1666165"/>
              <a:gd name="connsiteX5" fmla="*/ 1446255 w 1495757"/>
              <a:gd name="connsiteY5" fmla="*/ 1189292 h 1666165"/>
              <a:gd name="connsiteX6" fmla="*/ 1491134 w 1495757"/>
              <a:gd name="connsiteY6" fmla="*/ 779775 h 1666165"/>
              <a:gd name="connsiteX7" fmla="*/ 1339669 w 1495757"/>
              <a:gd name="connsiteY7" fmla="*/ 420747 h 1666165"/>
              <a:gd name="connsiteX8" fmla="*/ 1148935 w 1495757"/>
              <a:gd name="connsiteY8" fmla="*/ 123427 h 1666165"/>
              <a:gd name="connsiteX9" fmla="*/ 941372 w 1495757"/>
              <a:gd name="connsiteY9" fmla="*/ 11 h 1666165"/>
              <a:gd name="connsiteX10" fmla="*/ 554294 w 1495757"/>
              <a:gd name="connsiteY10" fmla="*/ 129037 h 1666165"/>
              <a:gd name="connsiteX11" fmla="*/ 189656 w 1495757"/>
              <a:gd name="connsiteY11" fmla="*/ 375869 h 1666165"/>
              <a:gd name="connsiteX12" fmla="*/ 15752 w 1495757"/>
              <a:gd name="connsiteY12" fmla="*/ 594652 h 1666165"/>
              <a:gd name="connsiteX13" fmla="*/ 15752 w 1495757"/>
              <a:gd name="connsiteY13" fmla="*/ 880752 h 1666165"/>
              <a:gd name="connsiteX14" fmla="*/ 66240 w 1495757"/>
              <a:gd name="connsiteY14" fmla="*/ 1054656 h 1666165"/>
              <a:gd name="connsiteX0" fmla="*/ 56549 w 1486066"/>
              <a:gd name="connsiteY0" fmla="*/ 1054656 h 1666165"/>
              <a:gd name="connsiteX1" fmla="*/ 219234 w 1486066"/>
              <a:gd name="connsiteY1" fmla="*/ 1307098 h 1666165"/>
              <a:gd name="connsiteX2" fmla="*/ 387529 w 1486066"/>
              <a:gd name="connsiteY2" fmla="*/ 1542710 h 1666165"/>
              <a:gd name="connsiteX3" fmla="*/ 825094 w 1486066"/>
              <a:gd name="connsiteY3" fmla="*/ 1666126 h 1666165"/>
              <a:gd name="connsiteX4" fmla="*/ 1329978 w 1486066"/>
              <a:gd name="connsiteY4" fmla="*/ 1531491 h 1666165"/>
              <a:gd name="connsiteX5" fmla="*/ 1436564 w 1486066"/>
              <a:gd name="connsiteY5" fmla="*/ 1189292 h 1666165"/>
              <a:gd name="connsiteX6" fmla="*/ 1481443 w 1486066"/>
              <a:gd name="connsiteY6" fmla="*/ 779775 h 1666165"/>
              <a:gd name="connsiteX7" fmla="*/ 1329978 w 1486066"/>
              <a:gd name="connsiteY7" fmla="*/ 420747 h 1666165"/>
              <a:gd name="connsiteX8" fmla="*/ 1139244 w 1486066"/>
              <a:gd name="connsiteY8" fmla="*/ 123427 h 1666165"/>
              <a:gd name="connsiteX9" fmla="*/ 931681 w 1486066"/>
              <a:gd name="connsiteY9" fmla="*/ 11 h 1666165"/>
              <a:gd name="connsiteX10" fmla="*/ 544603 w 1486066"/>
              <a:gd name="connsiteY10" fmla="*/ 129037 h 1666165"/>
              <a:gd name="connsiteX11" fmla="*/ 179965 w 1486066"/>
              <a:gd name="connsiteY11" fmla="*/ 375869 h 1666165"/>
              <a:gd name="connsiteX12" fmla="*/ 6061 w 1486066"/>
              <a:gd name="connsiteY12" fmla="*/ 594652 h 1666165"/>
              <a:gd name="connsiteX13" fmla="*/ 56549 w 1486066"/>
              <a:gd name="connsiteY13" fmla="*/ 1054656 h 1666165"/>
              <a:gd name="connsiteX0" fmla="*/ 0 w 1480005"/>
              <a:gd name="connsiteY0" fmla="*/ 594652 h 1666165"/>
              <a:gd name="connsiteX1" fmla="*/ 213173 w 1480005"/>
              <a:gd name="connsiteY1" fmla="*/ 1307098 h 1666165"/>
              <a:gd name="connsiteX2" fmla="*/ 381468 w 1480005"/>
              <a:gd name="connsiteY2" fmla="*/ 1542710 h 1666165"/>
              <a:gd name="connsiteX3" fmla="*/ 819033 w 1480005"/>
              <a:gd name="connsiteY3" fmla="*/ 1666126 h 1666165"/>
              <a:gd name="connsiteX4" fmla="*/ 1323917 w 1480005"/>
              <a:gd name="connsiteY4" fmla="*/ 1531491 h 1666165"/>
              <a:gd name="connsiteX5" fmla="*/ 1430503 w 1480005"/>
              <a:gd name="connsiteY5" fmla="*/ 1189292 h 1666165"/>
              <a:gd name="connsiteX6" fmla="*/ 1475382 w 1480005"/>
              <a:gd name="connsiteY6" fmla="*/ 779775 h 1666165"/>
              <a:gd name="connsiteX7" fmla="*/ 1323917 w 1480005"/>
              <a:gd name="connsiteY7" fmla="*/ 420747 h 1666165"/>
              <a:gd name="connsiteX8" fmla="*/ 1133183 w 1480005"/>
              <a:gd name="connsiteY8" fmla="*/ 123427 h 1666165"/>
              <a:gd name="connsiteX9" fmla="*/ 925620 w 1480005"/>
              <a:gd name="connsiteY9" fmla="*/ 11 h 1666165"/>
              <a:gd name="connsiteX10" fmla="*/ 538542 w 1480005"/>
              <a:gd name="connsiteY10" fmla="*/ 129037 h 1666165"/>
              <a:gd name="connsiteX11" fmla="*/ 173904 w 1480005"/>
              <a:gd name="connsiteY11" fmla="*/ 375869 h 1666165"/>
              <a:gd name="connsiteX12" fmla="*/ 0 w 1480005"/>
              <a:gd name="connsiteY12" fmla="*/ 594652 h 1666165"/>
              <a:gd name="connsiteX0" fmla="*/ 14219 w 1494224"/>
              <a:gd name="connsiteY0" fmla="*/ 594652 h 1666165"/>
              <a:gd name="connsiteX1" fmla="*/ 227392 w 1494224"/>
              <a:gd name="connsiteY1" fmla="*/ 1307098 h 1666165"/>
              <a:gd name="connsiteX2" fmla="*/ 395687 w 1494224"/>
              <a:gd name="connsiteY2" fmla="*/ 1542710 h 1666165"/>
              <a:gd name="connsiteX3" fmla="*/ 833252 w 1494224"/>
              <a:gd name="connsiteY3" fmla="*/ 1666126 h 1666165"/>
              <a:gd name="connsiteX4" fmla="*/ 1338136 w 1494224"/>
              <a:gd name="connsiteY4" fmla="*/ 1531491 h 1666165"/>
              <a:gd name="connsiteX5" fmla="*/ 1444722 w 1494224"/>
              <a:gd name="connsiteY5" fmla="*/ 1189292 h 1666165"/>
              <a:gd name="connsiteX6" fmla="*/ 1489601 w 1494224"/>
              <a:gd name="connsiteY6" fmla="*/ 779775 h 1666165"/>
              <a:gd name="connsiteX7" fmla="*/ 1338136 w 1494224"/>
              <a:gd name="connsiteY7" fmla="*/ 420747 h 1666165"/>
              <a:gd name="connsiteX8" fmla="*/ 1147402 w 1494224"/>
              <a:gd name="connsiteY8" fmla="*/ 123427 h 1666165"/>
              <a:gd name="connsiteX9" fmla="*/ 939839 w 1494224"/>
              <a:gd name="connsiteY9" fmla="*/ 11 h 1666165"/>
              <a:gd name="connsiteX10" fmla="*/ 552761 w 1494224"/>
              <a:gd name="connsiteY10" fmla="*/ 129037 h 1666165"/>
              <a:gd name="connsiteX11" fmla="*/ 188123 w 1494224"/>
              <a:gd name="connsiteY11" fmla="*/ 375869 h 1666165"/>
              <a:gd name="connsiteX12" fmla="*/ 14219 w 1494224"/>
              <a:gd name="connsiteY12" fmla="*/ 594652 h 1666165"/>
              <a:gd name="connsiteX0" fmla="*/ 9077 w 1489082"/>
              <a:gd name="connsiteY0" fmla="*/ 594652 h 1666165"/>
              <a:gd name="connsiteX1" fmla="*/ 222250 w 1489082"/>
              <a:gd name="connsiteY1" fmla="*/ 1307098 h 1666165"/>
              <a:gd name="connsiteX2" fmla="*/ 390545 w 1489082"/>
              <a:gd name="connsiteY2" fmla="*/ 1542710 h 1666165"/>
              <a:gd name="connsiteX3" fmla="*/ 828110 w 1489082"/>
              <a:gd name="connsiteY3" fmla="*/ 1666126 h 1666165"/>
              <a:gd name="connsiteX4" fmla="*/ 1332994 w 1489082"/>
              <a:gd name="connsiteY4" fmla="*/ 1531491 h 1666165"/>
              <a:gd name="connsiteX5" fmla="*/ 1439580 w 1489082"/>
              <a:gd name="connsiteY5" fmla="*/ 1189292 h 1666165"/>
              <a:gd name="connsiteX6" fmla="*/ 1484459 w 1489082"/>
              <a:gd name="connsiteY6" fmla="*/ 779775 h 1666165"/>
              <a:gd name="connsiteX7" fmla="*/ 1332994 w 1489082"/>
              <a:gd name="connsiteY7" fmla="*/ 420747 h 1666165"/>
              <a:gd name="connsiteX8" fmla="*/ 1142260 w 1489082"/>
              <a:gd name="connsiteY8" fmla="*/ 123427 h 1666165"/>
              <a:gd name="connsiteX9" fmla="*/ 934697 w 1489082"/>
              <a:gd name="connsiteY9" fmla="*/ 11 h 1666165"/>
              <a:gd name="connsiteX10" fmla="*/ 547619 w 1489082"/>
              <a:gd name="connsiteY10" fmla="*/ 129037 h 1666165"/>
              <a:gd name="connsiteX11" fmla="*/ 9077 w 1489082"/>
              <a:gd name="connsiteY11" fmla="*/ 594652 h 1666165"/>
              <a:gd name="connsiteX0" fmla="*/ 9077 w 1501902"/>
              <a:gd name="connsiteY0" fmla="*/ 594652 h 1666165"/>
              <a:gd name="connsiteX1" fmla="*/ 222250 w 1501902"/>
              <a:gd name="connsiteY1" fmla="*/ 1307098 h 1666165"/>
              <a:gd name="connsiteX2" fmla="*/ 390545 w 1501902"/>
              <a:gd name="connsiteY2" fmla="*/ 1542710 h 1666165"/>
              <a:gd name="connsiteX3" fmla="*/ 828110 w 1501902"/>
              <a:gd name="connsiteY3" fmla="*/ 1666126 h 1666165"/>
              <a:gd name="connsiteX4" fmla="*/ 1332994 w 1501902"/>
              <a:gd name="connsiteY4" fmla="*/ 1531491 h 1666165"/>
              <a:gd name="connsiteX5" fmla="*/ 1439580 w 1501902"/>
              <a:gd name="connsiteY5" fmla="*/ 1189292 h 1666165"/>
              <a:gd name="connsiteX6" fmla="*/ 1484459 w 1501902"/>
              <a:gd name="connsiteY6" fmla="*/ 779775 h 1666165"/>
              <a:gd name="connsiteX7" fmla="*/ 1142260 w 1501902"/>
              <a:gd name="connsiteY7" fmla="*/ 123427 h 1666165"/>
              <a:gd name="connsiteX8" fmla="*/ 934697 w 1501902"/>
              <a:gd name="connsiteY8" fmla="*/ 11 h 1666165"/>
              <a:gd name="connsiteX9" fmla="*/ 547619 w 1501902"/>
              <a:gd name="connsiteY9" fmla="*/ 129037 h 1666165"/>
              <a:gd name="connsiteX10" fmla="*/ 9077 w 1501902"/>
              <a:gd name="connsiteY10" fmla="*/ 594652 h 1666165"/>
              <a:gd name="connsiteX0" fmla="*/ 9077 w 1491891"/>
              <a:gd name="connsiteY0" fmla="*/ 594652 h 1666165"/>
              <a:gd name="connsiteX1" fmla="*/ 222250 w 1491891"/>
              <a:gd name="connsiteY1" fmla="*/ 1307098 h 1666165"/>
              <a:gd name="connsiteX2" fmla="*/ 390545 w 1491891"/>
              <a:gd name="connsiteY2" fmla="*/ 1542710 h 1666165"/>
              <a:gd name="connsiteX3" fmla="*/ 828110 w 1491891"/>
              <a:gd name="connsiteY3" fmla="*/ 1666126 h 1666165"/>
              <a:gd name="connsiteX4" fmla="*/ 1332994 w 1491891"/>
              <a:gd name="connsiteY4" fmla="*/ 1531491 h 1666165"/>
              <a:gd name="connsiteX5" fmla="*/ 1484459 w 1491891"/>
              <a:gd name="connsiteY5" fmla="*/ 779775 h 1666165"/>
              <a:gd name="connsiteX6" fmla="*/ 1142260 w 1491891"/>
              <a:gd name="connsiteY6" fmla="*/ 123427 h 1666165"/>
              <a:gd name="connsiteX7" fmla="*/ 934697 w 1491891"/>
              <a:gd name="connsiteY7" fmla="*/ 11 h 1666165"/>
              <a:gd name="connsiteX8" fmla="*/ 547619 w 1491891"/>
              <a:gd name="connsiteY8" fmla="*/ 129037 h 1666165"/>
              <a:gd name="connsiteX9" fmla="*/ 9077 w 1491891"/>
              <a:gd name="connsiteY9" fmla="*/ 594652 h 1666165"/>
              <a:gd name="connsiteX0" fmla="*/ 10852 w 1493666"/>
              <a:gd name="connsiteY0" fmla="*/ 594652 h 1666169"/>
              <a:gd name="connsiteX1" fmla="*/ 183580 w 1493666"/>
              <a:gd name="connsiteY1" fmla="*/ 1268412 h 1666169"/>
              <a:gd name="connsiteX2" fmla="*/ 392320 w 1493666"/>
              <a:gd name="connsiteY2" fmla="*/ 1542710 h 1666169"/>
              <a:gd name="connsiteX3" fmla="*/ 829885 w 1493666"/>
              <a:gd name="connsiteY3" fmla="*/ 1666126 h 1666169"/>
              <a:gd name="connsiteX4" fmla="*/ 1334769 w 1493666"/>
              <a:gd name="connsiteY4" fmla="*/ 1531491 h 1666169"/>
              <a:gd name="connsiteX5" fmla="*/ 1486234 w 1493666"/>
              <a:gd name="connsiteY5" fmla="*/ 779775 h 1666169"/>
              <a:gd name="connsiteX6" fmla="*/ 1144035 w 1493666"/>
              <a:gd name="connsiteY6" fmla="*/ 123427 h 1666169"/>
              <a:gd name="connsiteX7" fmla="*/ 936472 w 1493666"/>
              <a:gd name="connsiteY7" fmla="*/ 11 h 1666169"/>
              <a:gd name="connsiteX8" fmla="*/ 549394 w 1493666"/>
              <a:gd name="connsiteY8" fmla="*/ 129037 h 1666169"/>
              <a:gd name="connsiteX9" fmla="*/ 10852 w 1493666"/>
              <a:gd name="connsiteY9" fmla="*/ 594652 h 1666169"/>
              <a:gd name="connsiteX0" fmla="*/ 13894 w 1496708"/>
              <a:gd name="connsiteY0" fmla="*/ 594652 h 1666169"/>
              <a:gd name="connsiteX1" fmla="*/ 140902 w 1496708"/>
              <a:gd name="connsiteY1" fmla="*/ 1268412 h 1666169"/>
              <a:gd name="connsiteX2" fmla="*/ 395362 w 1496708"/>
              <a:gd name="connsiteY2" fmla="*/ 1542710 h 1666169"/>
              <a:gd name="connsiteX3" fmla="*/ 832927 w 1496708"/>
              <a:gd name="connsiteY3" fmla="*/ 1666126 h 1666169"/>
              <a:gd name="connsiteX4" fmla="*/ 1337811 w 1496708"/>
              <a:gd name="connsiteY4" fmla="*/ 1531491 h 1666169"/>
              <a:gd name="connsiteX5" fmla="*/ 1489276 w 1496708"/>
              <a:gd name="connsiteY5" fmla="*/ 779775 h 1666169"/>
              <a:gd name="connsiteX6" fmla="*/ 1147077 w 1496708"/>
              <a:gd name="connsiteY6" fmla="*/ 123427 h 1666169"/>
              <a:gd name="connsiteX7" fmla="*/ 939514 w 1496708"/>
              <a:gd name="connsiteY7" fmla="*/ 11 h 1666169"/>
              <a:gd name="connsiteX8" fmla="*/ 552436 w 1496708"/>
              <a:gd name="connsiteY8" fmla="*/ 129037 h 1666169"/>
              <a:gd name="connsiteX9" fmla="*/ 13894 w 1496708"/>
              <a:gd name="connsiteY9" fmla="*/ 594652 h 1666169"/>
              <a:gd name="connsiteX0" fmla="*/ 13894 w 1493356"/>
              <a:gd name="connsiteY0" fmla="*/ 594652 h 1666169"/>
              <a:gd name="connsiteX1" fmla="*/ 140902 w 1493356"/>
              <a:gd name="connsiteY1" fmla="*/ 1268412 h 1666169"/>
              <a:gd name="connsiteX2" fmla="*/ 395362 w 1493356"/>
              <a:gd name="connsiteY2" fmla="*/ 1542710 h 1666169"/>
              <a:gd name="connsiteX3" fmla="*/ 832927 w 1493356"/>
              <a:gd name="connsiteY3" fmla="*/ 1666126 h 1666169"/>
              <a:gd name="connsiteX4" fmla="*/ 1337811 w 1493356"/>
              <a:gd name="connsiteY4" fmla="*/ 1531491 h 1666169"/>
              <a:gd name="connsiteX5" fmla="*/ 1489276 w 1493356"/>
              <a:gd name="connsiteY5" fmla="*/ 779775 h 1666169"/>
              <a:gd name="connsiteX6" fmla="*/ 1210382 w 1493356"/>
              <a:gd name="connsiteY6" fmla="*/ 123427 h 1666169"/>
              <a:gd name="connsiteX7" fmla="*/ 939514 w 1493356"/>
              <a:gd name="connsiteY7" fmla="*/ 11 h 1666169"/>
              <a:gd name="connsiteX8" fmla="*/ 552436 w 1493356"/>
              <a:gd name="connsiteY8" fmla="*/ 129037 h 1666169"/>
              <a:gd name="connsiteX9" fmla="*/ 13894 w 1493356"/>
              <a:gd name="connsiteY9" fmla="*/ 594652 h 1666169"/>
              <a:gd name="connsiteX0" fmla="*/ 13894 w 1492733"/>
              <a:gd name="connsiteY0" fmla="*/ 594652 h 1666935"/>
              <a:gd name="connsiteX1" fmla="*/ 140902 w 1492733"/>
              <a:gd name="connsiteY1" fmla="*/ 1268412 h 1666935"/>
              <a:gd name="connsiteX2" fmla="*/ 395362 w 1492733"/>
              <a:gd name="connsiteY2" fmla="*/ 1542710 h 1666935"/>
              <a:gd name="connsiteX3" fmla="*/ 832927 w 1492733"/>
              <a:gd name="connsiteY3" fmla="*/ 1666126 h 1666935"/>
              <a:gd name="connsiteX4" fmla="*/ 1330777 w 1492733"/>
              <a:gd name="connsiteY4" fmla="*/ 1489288 h 1666935"/>
              <a:gd name="connsiteX5" fmla="*/ 1489276 w 1492733"/>
              <a:gd name="connsiteY5" fmla="*/ 779775 h 1666935"/>
              <a:gd name="connsiteX6" fmla="*/ 1210382 w 1492733"/>
              <a:gd name="connsiteY6" fmla="*/ 123427 h 1666935"/>
              <a:gd name="connsiteX7" fmla="*/ 939514 w 1492733"/>
              <a:gd name="connsiteY7" fmla="*/ 11 h 1666935"/>
              <a:gd name="connsiteX8" fmla="*/ 552436 w 1492733"/>
              <a:gd name="connsiteY8" fmla="*/ 129037 h 1666935"/>
              <a:gd name="connsiteX9" fmla="*/ 13894 w 1492733"/>
              <a:gd name="connsiteY9" fmla="*/ 594652 h 1666935"/>
              <a:gd name="connsiteX0" fmla="*/ 13894 w 1492733"/>
              <a:gd name="connsiteY0" fmla="*/ 539375 h 1611658"/>
              <a:gd name="connsiteX1" fmla="*/ 140902 w 1492733"/>
              <a:gd name="connsiteY1" fmla="*/ 1213135 h 1611658"/>
              <a:gd name="connsiteX2" fmla="*/ 395362 w 1492733"/>
              <a:gd name="connsiteY2" fmla="*/ 1487433 h 1611658"/>
              <a:gd name="connsiteX3" fmla="*/ 832927 w 1492733"/>
              <a:gd name="connsiteY3" fmla="*/ 1610849 h 1611658"/>
              <a:gd name="connsiteX4" fmla="*/ 1330777 w 1492733"/>
              <a:gd name="connsiteY4" fmla="*/ 1434011 h 1611658"/>
              <a:gd name="connsiteX5" fmla="*/ 1489276 w 1492733"/>
              <a:gd name="connsiteY5" fmla="*/ 724498 h 1611658"/>
              <a:gd name="connsiteX6" fmla="*/ 1210382 w 1492733"/>
              <a:gd name="connsiteY6" fmla="*/ 68150 h 1611658"/>
              <a:gd name="connsiteX7" fmla="*/ 552436 w 1492733"/>
              <a:gd name="connsiteY7" fmla="*/ 73760 h 1611658"/>
              <a:gd name="connsiteX8" fmla="*/ 13894 w 1492733"/>
              <a:gd name="connsiteY8" fmla="*/ 539375 h 1611658"/>
              <a:gd name="connsiteX0" fmla="*/ 22437 w 1501276"/>
              <a:gd name="connsiteY0" fmla="*/ 539375 h 1620865"/>
              <a:gd name="connsiteX1" fmla="*/ 149445 w 1501276"/>
              <a:gd name="connsiteY1" fmla="*/ 1213135 h 1620865"/>
              <a:gd name="connsiteX2" fmla="*/ 841470 w 1501276"/>
              <a:gd name="connsiteY2" fmla="*/ 1610849 h 1620865"/>
              <a:gd name="connsiteX3" fmla="*/ 1339320 w 1501276"/>
              <a:gd name="connsiteY3" fmla="*/ 1434011 h 1620865"/>
              <a:gd name="connsiteX4" fmla="*/ 1497819 w 1501276"/>
              <a:gd name="connsiteY4" fmla="*/ 724498 h 1620865"/>
              <a:gd name="connsiteX5" fmla="*/ 1218925 w 1501276"/>
              <a:gd name="connsiteY5" fmla="*/ 68150 h 1620865"/>
              <a:gd name="connsiteX6" fmla="*/ 560979 w 1501276"/>
              <a:gd name="connsiteY6" fmla="*/ 73760 h 1620865"/>
              <a:gd name="connsiteX7" fmla="*/ 22437 w 1501276"/>
              <a:gd name="connsiteY7" fmla="*/ 539375 h 1620865"/>
              <a:gd name="connsiteX0" fmla="*/ 18441 w 1498582"/>
              <a:gd name="connsiteY0" fmla="*/ 539375 h 1620866"/>
              <a:gd name="connsiteX1" fmla="*/ 145449 w 1498582"/>
              <a:gd name="connsiteY1" fmla="*/ 1213135 h 1620866"/>
              <a:gd name="connsiteX2" fmla="*/ 672288 w 1498582"/>
              <a:gd name="connsiteY2" fmla="*/ 1610850 h 1620866"/>
              <a:gd name="connsiteX3" fmla="*/ 1335324 w 1498582"/>
              <a:gd name="connsiteY3" fmla="*/ 1434011 h 1620866"/>
              <a:gd name="connsiteX4" fmla="*/ 1493823 w 1498582"/>
              <a:gd name="connsiteY4" fmla="*/ 724498 h 1620866"/>
              <a:gd name="connsiteX5" fmla="*/ 1214929 w 1498582"/>
              <a:gd name="connsiteY5" fmla="*/ 68150 h 1620866"/>
              <a:gd name="connsiteX6" fmla="*/ 556983 w 1498582"/>
              <a:gd name="connsiteY6" fmla="*/ 73760 h 1620866"/>
              <a:gd name="connsiteX7" fmla="*/ 18441 w 1498582"/>
              <a:gd name="connsiteY7" fmla="*/ 539375 h 1620866"/>
              <a:gd name="connsiteX0" fmla="*/ 18441 w 1502750"/>
              <a:gd name="connsiteY0" fmla="*/ 539375 h 1618556"/>
              <a:gd name="connsiteX1" fmla="*/ 145449 w 1502750"/>
              <a:gd name="connsiteY1" fmla="*/ 1213135 h 1618556"/>
              <a:gd name="connsiteX2" fmla="*/ 672288 w 1502750"/>
              <a:gd name="connsiteY2" fmla="*/ 1610850 h 1618556"/>
              <a:gd name="connsiteX3" fmla="*/ 1361406 w 1502750"/>
              <a:gd name="connsiteY3" fmla="*/ 1416622 h 1618556"/>
              <a:gd name="connsiteX4" fmla="*/ 1493823 w 1502750"/>
              <a:gd name="connsiteY4" fmla="*/ 724498 h 1618556"/>
              <a:gd name="connsiteX5" fmla="*/ 1214929 w 1502750"/>
              <a:gd name="connsiteY5" fmla="*/ 68150 h 1618556"/>
              <a:gd name="connsiteX6" fmla="*/ 556983 w 1502750"/>
              <a:gd name="connsiteY6" fmla="*/ 73760 h 1618556"/>
              <a:gd name="connsiteX7" fmla="*/ 18441 w 1502750"/>
              <a:gd name="connsiteY7" fmla="*/ 539375 h 1618556"/>
              <a:gd name="connsiteX0" fmla="*/ 18441 w 1502157"/>
              <a:gd name="connsiteY0" fmla="*/ 500120 h 1579301"/>
              <a:gd name="connsiteX1" fmla="*/ 145449 w 1502157"/>
              <a:gd name="connsiteY1" fmla="*/ 1173880 h 1579301"/>
              <a:gd name="connsiteX2" fmla="*/ 672288 w 1502157"/>
              <a:gd name="connsiteY2" fmla="*/ 1571595 h 1579301"/>
              <a:gd name="connsiteX3" fmla="*/ 1361406 w 1502157"/>
              <a:gd name="connsiteY3" fmla="*/ 1377367 h 1579301"/>
              <a:gd name="connsiteX4" fmla="*/ 1493823 w 1502157"/>
              <a:gd name="connsiteY4" fmla="*/ 685243 h 1579301"/>
              <a:gd name="connsiteX5" fmla="*/ 1223623 w 1502157"/>
              <a:gd name="connsiteY5" fmla="*/ 107141 h 1579301"/>
              <a:gd name="connsiteX6" fmla="*/ 556983 w 1502157"/>
              <a:gd name="connsiteY6" fmla="*/ 34505 h 1579301"/>
              <a:gd name="connsiteX7" fmla="*/ 18441 w 1502157"/>
              <a:gd name="connsiteY7" fmla="*/ 500120 h 157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2157" h="1579301">
                <a:moveTo>
                  <a:pt x="18441" y="500120"/>
                </a:moveTo>
                <a:cubicBezTo>
                  <a:pt x="-35787" y="696463"/>
                  <a:pt x="36475" y="995301"/>
                  <a:pt x="145449" y="1173880"/>
                </a:cubicBezTo>
                <a:cubicBezTo>
                  <a:pt x="254423" y="1352459"/>
                  <a:pt x="469629" y="1537681"/>
                  <a:pt x="672288" y="1571595"/>
                </a:cubicBezTo>
                <a:cubicBezTo>
                  <a:pt x="874948" y="1605510"/>
                  <a:pt x="1224484" y="1525092"/>
                  <a:pt x="1361406" y="1377367"/>
                </a:cubicBezTo>
                <a:cubicBezTo>
                  <a:pt x="1498328" y="1229642"/>
                  <a:pt x="1516787" y="896947"/>
                  <a:pt x="1493823" y="685243"/>
                </a:cubicBezTo>
                <a:cubicBezTo>
                  <a:pt x="1470859" y="473539"/>
                  <a:pt x="1315250" y="237102"/>
                  <a:pt x="1223623" y="107141"/>
                </a:cubicBezTo>
                <a:cubicBezTo>
                  <a:pt x="1067483" y="-1315"/>
                  <a:pt x="757847" y="-30991"/>
                  <a:pt x="556983" y="34505"/>
                </a:cubicBezTo>
                <a:cubicBezTo>
                  <a:pt x="356119" y="100002"/>
                  <a:pt x="72669" y="303777"/>
                  <a:pt x="18441" y="5001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AB17EA0-0B5E-F8E8-9F36-43DBF4737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07019" flipH="1">
            <a:off x="6878058" y="5802435"/>
            <a:ext cx="1497295" cy="634271"/>
          </a:xfrm>
          <a:custGeom>
            <a:avLst/>
            <a:gdLst>
              <a:gd name="connsiteX0" fmla="*/ 1581291 w 2857990"/>
              <a:gd name="connsiteY0" fmla="*/ 8826 h 1204311"/>
              <a:gd name="connsiteX1" fmla="*/ 801137 w 2857990"/>
              <a:gd name="connsiteY1" fmla="*/ 108293 h 1204311"/>
              <a:gd name="connsiteX2" fmla="*/ 18370 w 2857990"/>
              <a:gd name="connsiteY2" fmla="*/ 754421 h 1204311"/>
              <a:gd name="connsiteX3" fmla="*/ 449552 w 2857990"/>
              <a:gd name="connsiteY3" fmla="*/ 932464 h 1204311"/>
              <a:gd name="connsiteX4" fmla="*/ 699738 w 2857990"/>
              <a:gd name="connsiteY4" fmla="*/ 964852 h 1204311"/>
              <a:gd name="connsiteX5" fmla="*/ 837825 w 2857990"/>
              <a:gd name="connsiteY5" fmla="*/ 984075 h 1204311"/>
              <a:gd name="connsiteX6" fmla="*/ 2857990 w 2857990"/>
              <a:gd name="connsiteY6" fmla="*/ 1204311 h 1204311"/>
              <a:gd name="connsiteX7" fmla="*/ 2857523 w 2857990"/>
              <a:gd name="connsiteY7" fmla="*/ 1157953 h 1204311"/>
              <a:gd name="connsiteX8" fmla="*/ 2632851 w 2857990"/>
              <a:gd name="connsiteY8" fmla="*/ 723381 h 1204311"/>
              <a:gd name="connsiteX9" fmla="*/ 1828135 w 2857990"/>
              <a:gd name="connsiteY9" fmla="*/ 60927 h 1204311"/>
              <a:gd name="connsiteX10" fmla="*/ 1581291 w 2857990"/>
              <a:gd name="connsiteY10" fmla="*/ 8826 h 1204311"/>
              <a:gd name="connsiteX0" fmla="*/ 1581291 w 2857990"/>
              <a:gd name="connsiteY0" fmla="*/ 8826 h 1204311"/>
              <a:gd name="connsiteX1" fmla="*/ 801137 w 2857990"/>
              <a:gd name="connsiteY1" fmla="*/ 108293 h 1204311"/>
              <a:gd name="connsiteX2" fmla="*/ 18370 w 2857990"/>
              <a:gd name="connsiteY2" fmla="*/ 754421 h 1204311"/>
              <a:gd name="connsiteX3" fmla="*/ 449552 w 2857990"/>
              <a:gd name="connsiteY3" fmla="*/ 932464 h 1204311"/>
              <a:gd name="connsiteX4" fmla="*/ 837825 w 2857990"/>
              <a:gd name="connsiteY4" fmla="*/ 984075 h 1204311"/>
              <a:gd name="connsiteX5" fmla="*/ 2857990 w 2857990"/>
              <a:gd name="connsiteY5" fmla="*/ 1204311 h 1204311"/>
              <a:gd name="connsiteX6" fmla="*/ 2857523 w 2857990"/>
              <a:gd name="connsiteY6" fmla="*/ 1157953 h 1204311"/>
              <a:gd name="connsiteX7" fmla="*/ 2632851 w 2857990"/>
              <a:gd name="connsiteY7" fmla="*/ 723381 h 1204311"/>
              <a:gd name="connsiteX8" fmla="*/ 1828135 w 2857990"/>
              <a:gd name="connsiteY8" fmla="*/ 60927 h 1204311"/>
              <a:gd name="connsiteX9" fmla="*/ 1581291 w 2857990"/>
              <a:gd name="connsiteY9" fmla="*/ 8826 h 1204311"/>
              <a:gd name="connsiteX0" fmla="*/ 1581291 w 2858024"/>
              <a:gd name="connsiteY0" fmla="*/ 8826 h 1207869"/>
              <a:gd name="connsiteX1" fmla="*/ 801137 w 2858024"/>
              <a:gd name="connsiteY1" fmla="*/ 108293 h 1207869"/>
              <a:gd name="connsiteX2" fmla="*/ 18370 w 2858024"/>
              <a:gd name="connsiteY2" fmla="*/ 754421 h 1207869"/>
              <a:gd name="connsiteX3" fmla="*/ 449552 w 2858024"/>
              <a:gd name="connsiteY3" fmla="*/ 932464 h 1207869"/>
              <a:gd name="connsiteX4" fmla="*/ 837825 w 2858024"/>
              <a:gd name="connsiteY4" fmla="*/ 984075 h 1207869"/>
              <a:gd name="connsiteX5" fmla="*/ 2857990 w 2858024"/>
              <a:gd name="connsiteY5" fmla="*/ 1204311 h 1207869"/>
              <a:gd name="connsiteX6" fmla="*/ 2857523 w 2858024"/>
              <a:gd name="connsiteY6" fmla="*/ 1157953 h 1207869"/>
              <a:gd name="connsiteX7" fmla="*/ 2632851 w 2858024"/>
              <a:gd name="connsiteY7" fmla="*/ 723381 h 1207869"/>
              <a:gd name="connsiteX8" fmla="*/ 1828135 w 2858024"/>
              <a:gd name="connsiteY8" fmla="*/ 60927 h 1207869"/>
              <a:gd name="connsiteX9" fmla="*/ 1581291 w 2858024"/>
              <a:gd name="connsiteY9" fmla="*/ 8826 h 1207869"/>
              <a:gd name="connsiteX0" fmla="*/ 1581291 w 2858024"/>
              <a:gd name="connsiteY0" fmla="*/ 8826 h 1207869"/>
              <a:gd name="connsiteX1" fmla="*/ 801137 w 2858024"/>
              <a:gd name="connsiteY1" fmla="*/ 108293 h 1207869"/>
              <a:gd name="connsiteX2" fmla="*/ 18370 w 2858024"/>
              <a:gd name="connsiteY2" fmla="*/ 754421 h 1207869"/>
              <a:gd name="connsiteX3" fmla="*/ 449552 w 2858024"/>
              <a:gd name="connsiteY3" fmla="*/ 932464 h 1207869"/>
              <a:gd name="connsiteX4" fmla="*/ 837825 w 2858024"/>
              <a:gd name="connsiteY4" fmla="*/ 984075 h 1207869"/>
              <a:gd name="connsiteX5" fmla="*/ 2857990 w 2858024"/>
              <a:gd name="connsiteY5" fmla="*/ 1204311 h 1207869"/>
              <a:gd name="connsiteX6" fmla="*/ 2832178 w 2858024"/>
              <a:gd name="connsiteY6" fmla="*/ 1129946 h 1207869"/>
              <a:gd name="connsiteX7" fmla="*/ 2632851 w 2858024"/>
              <a:gd name="connsiteY7" fmla="*/ 723381 h 1207869"/>
              <a:gd name="connsiteX8" fmla="*/ 1828135 w 2858024"/>
              <a:gd name="connsiteY8" fmla="*/ 60927 h 1207869"/>
              <a:gd name="connsiteX9" fmla="*/ 1581291 w 2858024"/>
              <a:gd name="connsiteY9" fmla="*/ 8826 h 1207869"/>
              <a:gd name="connsiteX0" fmla="*/ 1581291 w 2974264"/>
              <a:gd name="connsiteY0" fmla="*/ 8826 h 1207869"/>
              <a:gd name="connsiteX1" fmla="*/ 801137 w 2974264"/>
              <a:gd name="connsiteY1" fmla="*/ 108293 h 1207869"/>
              <a:gd name="connsiteX2" fmla="*/ 18370 w 2974264"/>
              <a:gd name="connsiteY2" fmla="*/ 754421 h 1207869"/>
              <a:gd name="connsiteX3" fmla="*/ 449552 w 2974264"/>
              <a:gd name="connsiteY3" fmla="*/ 932464 h 1207869"/>
              <a:gd name="connsiteX4" fmla="*/ 837825 w 2974264"/>
              <a:gd name="connsiteY4" fmla="*/ 984075 h 1207869"/>
              <a:gd name="connsiteX5" fmla="*/ 2857990 w 2974264"/>
              <a:gd name="connsiteY5" fmla="*/ 1204311 h 1207869"/>
              <a:gd name="connsiteX6" fmla="*/ 2632851 w 2974264"/>
              <a:gd name="connsiteY6" fmla="*/ 723381 h 1207869"/>
              <a:gd name="connsiteX7" fmla="*/ 1828135 w 2974264"/>
              <a:gd name="connsiteY7" fmla="*/ 60927 h 1207869"/>
              <a:gd name="connsiteX8" fmla="*/ 1581291 w 2974264"/>
              <a:gd name="connsiteY8" fmla="*/ 8826 h 1207869"/>
              <a:gd name="connsiteX0" fmla="*/ 1581291 w 2858024"/>
              <a:gd name="connsiteY0" fmla="*/ 8826 h 1207869"/>
              <a:gd name="connsiteX1" fmla="*/ 801137 w 2858024"/>
              <a:gd name="connsiteY1" fmla="*/ 108293 h 1207869"/>
              <a:gd name="connsiteX2" fmla="*/ 18370 w 2858024"/>
              <a:gd name="connsiteY2" fmla="*/ 754421 h 1207869"/>
              <a:gd name="connsiteX3" fmla="*/ 449552 w 2858024"/>
              <a:gd name="connsiteY3" fmla="*/ 932464 h 1207869"/>
              <a:gd name="connsiteX4" fmla="*/ 837825 w 2858024"/>
              <a:gd name="connsiteY4" fmla="*/ 984075 h 1207869"/>
              <a:gd name="connsiteX5" fmla="*/ 2857990 w 2858024"/>
              <a:gd name="connsiteY5" fmla="*/ 1204311 h 1207869"/>
              <a:gd name="connsiteX6" fmla="*/ 2632851 w 2858024"/>
              <a:gd name="connsiteY6" fmla="*/ 723381 h 1207869"/>
              <a:gd name="connsiteX7" fmla="*/ 1828135 w 2858024"/>
              <a:gd name="connsiteY7" fmla="*/ 60927 h 1207869"/>
              <a:gd name="connsiteX8" fmla="*/ 1581291 w 2858024"/>
              <a:gd name="connsiteY8" fmla="*/ 8826 h 1207869"/>
              <a:gd name="connsiteX0" fmla="*/ 1581291 w 2858024"/>
              <a:gd name="connsiteY0" fmla="*/ 8826 h 1207869"/>
              <a:gd name="connsiteX1" fmla="*/ 801137 w 2858024"/>
              <a:gd name="connsiteY1" fmla="*/ 108293 h 1207869"/>
              <a:gd name="connsiteX2" fmla="*/ 18370 w 2858024"/>
              <a:gd name="connsiteY2" fmla="*/ 754421 h 1207869"/>
              <a:gd name="connsiteX3" fmla="*/ 449552 w 2858024"/>
              <a:gd name="connsiteY3" fmla="*/ 932464 h 1207869"/>
              <a:gd name="connsiteX4" fmla="*/ 837825 w 2858024"/>
              <a:gd name="connsiteY4" fmla="*/ 984075 h 1207869"/>
              <a:gd name="connsiteX5" fmla="*/ 2857990 w 2858024"/>
              <a:gd name="connsiteY5" fmla="*/ 1204311 h 1207869"/>
              <a:gd name="connsiteX6" fmla="*/ 2632851 w 2858024"/>
              <a:gd name="connsiteY6" fmla="*/ 723381 h 1207869"/>
              <a:gd name="connsiteX7" fmla="*/ 1828135 w 2858024"/>
              <a:gd name="connsiteY7" fmla="*/ 60927 h 1207869"/>
              <a:gd name="connsiteX8" fmla="*/ 1581291 w 2858024"/>
              <a:gd name="connsiteY8" fmla="*/ 8826 h 1207869"/>
              <a:gd name="connsiteX0" fmla="*/ 1581291 w 2858024"/>
              <a:gd name="connsiteY0" fmla="*/ 8826 h 1207869"/>
              <a:gd name="connsiteX1" fmla="*/ 801137 w 2858024"/>
              <a:gd name="connsiteY1" fmla="*/ 108293 h 1207869"/>
              <a:gd name="connsiteX2" fmla="*/ 18370 w 2858024"/>
              <a:gd name="connsiteY2" fmla="*/ 754421 h 1207869"/>
              <a:gd name="connsiteX3" fmla="*/ 449552 w 2858024"/>
              <a:gd name="connsiteY3" fmla="*/ 932464 h 1207869"/>
              <a:gd name="connsiteX4" fmla="*/ 837825 w 2858024"/>
              <a:gd name="connsiteY4" fmla="*/ 984075 h 1207869"/>
              <a:gd name="connsiteX5" fmla="*/ 2857990 w 2858024"/>
              <a:gd name="connsiteY5" fmla="*/ 1204311 h 1207869"/>
              <a:gd name="connsiteX6" fmla="*/ 2632851 w 2858024"/>
              <a:gd name="connsiteY6" fmla="*/ 723381 h 1207869"/>
              <a:gd name="connsiteX7" fmla="*/ 1828135 w 2858024"/>
              <a:gd name="connsiteY7" fmla="*/ 60927 h 1207869"/>
              <a:gd name="connsiteX8" fmla="*/ 1581291 w 2858024"/>
              <a:gd name="connsiteY8" fmla="*/ 8826 h 1207869"/>
              <a:gd name="connsiteX0" fmla="*/ 1581291 w 2858025"/>
              <a:gd name="connsiteY0" fmla="*/ 8826 h 1210692"/>
              <a:gd name="connsiteX1" fmla="*/ 801137 w 2858025"/>
              <a:gd name="connsiteY1" fmla="*/ 108293 h 1210692"/>
              <a:gd name="connsiteX2" fmla="*/ 18370 w 2858025"/>
              <a:gd name="connsiteY2" fmla="*/ 754421 h 1210692"/>
              <a:gd name="connsiteX3" fmla="*/ 449552 w 2858025"/>
              <a:gd name="connsiteY3" fmla="*/ 932464 h 1210692"/>
              <a:gd name="connsiteX4" fmla="*/ 837825 w 2858025"/>
              <a:gd name="connsiteY4" fmla="*/ 984075 h 1210692"/>
              <a:gd name="connsiteX5" fmla="*/ 2857990 w 2858025"/>
              <a:gd name="connsiteY5" fmla="*/ 1204311 h 1210692"/>
              <a:gd name="connsiteX6" fmla="*/ 2632851 w 2858025"/>
              <a:gd name="connsiteY6" fmla="*/ 723381 h 1210692"/>
              <a:gd name="connsiteX7" fmla="*/ 1828135 w 2858025"/>
              <a:gd name="connsiteY7" fmla="*/ 60927 h 1210692"/>
              <a:gd name="connsiteX8" fmla="*/ 1581291 w 2858025"/>
              <a:gd name="connsiteY8" fmla="*/ 8826 h 121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8025" h="1210692">
                <a:moveTo>
                  <a:pt x="1581291" y="8826"/>
                </a:moveTo>
                <a:cubicBezTo>
                  <a:pt x="1320211" y="-19359"/>
                  <a:pt x="1027358" y="21606"/>
                  <a:pt x="801137" y="108293"/>
                </a:cubicBezTo>
                <a:cubicBezTo>
                  <a:pt x="499509" y="223875"/>
                  <a:pt x="76968" y="617059"/>
                  <a:pt x="18370" y="754421"/>
                </a:cubicBezTo>
                <a:cubicBezTo>
                  <a:pt x="-40228" y="891782"/>
                  <a:pt x="25491" y="874045"/>
                  <a:pt x="449552" y="932464"/>
                </a:cubicBezTo>
                <a:lnTo>
                  <a:pt x="837825" y="984075"/>
                </a:lnTo>
                <a:cubicBezTo>
                  <a:pt x="1511213" y="1057487"/>
                  <a:pt x="2866061" y="1247790"/>
                  <a:pt x="2857990" y="1204311"/>
                </a:cubicBezTo>
                <a:cubicBezTo>
                  <a:pt x="2831541" y="1079608"/>
                  <a:pt x="2776287" y="926648"/>
                  <a:pt x="2632851" y="723381"/>
                </a:cubicBezTo>
                <a:cubicBezTo>
                  <a:pt x="2463226" y="526022"/>
                  <a:pt x="2133422" y="163442"/>
                  <a:pt x="1828135" y="60927"/>
                </a:cubicBezTo>
                <a:cubicBezTo>
                  <a:pt x="1751813" y="35298"/>
                  <a:pt x="1668317" y="18220"/>
                  <a:pt x="1581291" y="8826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7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10D8C-1C8E-D475-6C16-76B6E9BDF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760" y="715085"/>
            <a:ext cx="4432734" cy="163284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800"/>
              <a:t>LULA LÁ E LULA CÁ</a:t>
            </a:r>
            <a:br>
              <a:rPr lang="pt-BR" sz="1800"/>
            </a:br>
            <a:br>
              <a:rPr lang="pt-BR" sz="1800"/>
            </a:br>
            <a:r>
              <a:rPr lang="pt-BR" sz="1800"/>
              <a:t>O que faz Lula arrebatar a comunidade internacional e se projetar como liderança mundial e aqui não empolgar?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6DCCDF-50A5-BFA0-FB05-7DC4C2D19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762" y="2641897"/>
            <a:ext cx="4432734" cy="3392048"/>
          </a:xfrm>
        </p:spPr>
        <p:txBody>
          <a:bodyPr>
            <a:normAutofit/>
          </a:bodyPr>
          <a:lstStyle/>
          <a:p>
            <a:r>
              <a:rPr lang="pt-BR" dirty="0"/>
              <a:t>As alianças excessivas</a:t>
            </a:r>
          </a:p>
          <a:p>
            <a:r>
              <a:rPr lang="pt-BR" dirty="0"/>
              <a:t>Peemedebismo: base inchada impedem a implantação de programa de governo coerente e nítido. As negociações raramente são públicas, desarticulando a sociedade civil como partícipe da agenda nacional. Parte dos partidos se especializou em troca de vantagens.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41156C2-B1DC-6833-54D5-2266FAA15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869" y="1945905"/>
            <a:ext cx="5273227" cy="2966189"/>
          </a:xfrm>
          <a:prstGeom prst="rect">
            <a:avLst/>
          </a:prstGeom>
          <a:noFill/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4D49EB-C8FB-4ECD-CF41-839232C8E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79F6069-8263-4296-913A-BC2234E8D32B}" type="datetime1">
              <a:rPr lang="en-US" smtClean="0"/>
              <a:pPr>
                <a:spcAft>
                  <a:spcPts val="600"/>
                </a:spcAft>
              </a:pPr>
              <a:t>9/24/2023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E40F85-D4B8-03F5-1556-6185812F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Balanço da semana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A24AE2-09BC-FB12-190A-C80DF0D6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6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40C14-4D33-1C00-DB0E-707EA612A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759" y="615371"/>
            <a:ext cx="4715957" cy="1733472"/>
          </a:xfrm>
        </p:spPr>
        <p:txBody>
          <a:bodyPr>
            <a:normAutofit/>
          </a:bodyPr>
          <a:lstStyle/>
          <a:p>
            <a:r>
              <a:rPr lang="pt-BR" dirty="0"/>
              <a:t>FLÁVIO DINO NO STF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4C2696-834E-0BDE-722E-C5A5428BC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759" y="2648022"/>
            <a:ext cx="4719469" cy="3415499"/>
          </a:xfrm>
        </p:spPr>
        <p:txBody>
          <a:bodyPr>
            <a:normAutofit/>
          </a:bodyPr>
          <a:lstStyle/>
          <a:p>
            <a:r>
              <a:rPr lang="pt-BR" dirty="0"/>
              <a:t>O lento desfalque do campo progressista no governo</a:t>
            </a:r>
          </a:p>
          <a:p>
            <a:r>
              <a:rPr lang="pt-BR" dirty="0"/>
              <a:t>O aumento do estilo clientelista do Centrão como </a:t>
            </a:r>
            <a:r>
              <a:rPr lang="pt-BR" i="1" dirty="0"/>
              <a:t>modus operandi </a:t>
            </a:r>
          </a:p>
          <a:p>
            <a:r>
              <a:rPr lang="pt-BR" dirty="0"/>
              <a:t>Aumento de poder de Haddad?</a:t>
            </a:r>
          </a:p>
          <a:p>
            <a:r>
              <a:rPr lang="pt-BR" dirty="0"/>
              <a:t>Maior tensão sobre as pastas de negociação política?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02AD679-CFE9-FE04-40C8-399848D0E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99" r="25116" b="-2"/>
          <a:stretch/>
        </p:blipFill>
        <p:spPr>
          <a:xfrm>
            <a:off x="6839059" y="876300"/>
            <a:ext cx="4473180" cy="5105399"/>
          </a:xfrm>
          <a:prstGeom prst="rect">
            <a:avLst/>
          </a:prstGeom>
          <a:noFill/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203D43-34E1-8942-4187-28E9E22260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79F6069-8263-4296-913A-BC2234E8D32B}" type="datetime1">
              <a:rPr lang="en-US" smtClean="0"/>
              <a:pPr>
                <a:spcAft>
                  <a:spcPts val="600"/>
                </a:spcAft>
              </a:pPr>
              <a:t>9/24/2023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1052DA-CF11-1C00-2C0B-F0F5120E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Balanço da semana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2636AF-2E92-7F5D-AE37-754E7984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1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20B93-E082-0427-225F-57ADE325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43" y="843813"/>
            <a:ext cx="5073181" cy="1505174"/>
          </a:xfrm>
        </p:spPr>
        <p:txBody>
          <a:bodyPr anchor="b">
            <a:normAutofit/>
          </a:bodyPr>
          <a:lstStyle/>
          <a:p>
            <a:r>
              <a:rPr lang="pt-BR" dirty="0"/>
              <a:t>A PERDA DE EIXO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EC5C7B4-BB2D-47FD-3055-60B5BB650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69" r="38004"/>
          <a:stretch/>
        </p:blipFill>
        <p:spPr>
          <a:xfrm>
            <a:off x="20" y="10"/>
            <a:ext cx="5306865" cy="6857991"/>
          </a:xfrm>
          <a:prstGeom prst="rect">
            <a:avLst/>
          </a:prstGeom>
          <a:noFill/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B88399-19A6-A491-E042-FFBBC5D6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79F6069-8263-4296-913A-BC2234E8D32B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9/24/2023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A0D82C-FE68-F6B0-BC82-556BAD552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43" y="2644069"/>
            <a:ext cx="5081157" cy="3897996"/>
          </a:xfrm>
        </p:spPr>
        <p:txBody>
          <a:bodyPr>
            <a:normAutofit/>
          </a:bodyPr>
          <a:lstStyle/>
          <a:p>
            <a:r>
              <a:rPr lang="pt-BR" dirty="0"/>
              <a:t> Entre os dias 28 de julho e 4 de agosto, uma série de operações policiais na periferia de Salvador e em cidades da região metropolitana deixaram um saldo de mais de 30 mortos</a:t>
            </a:r>
          </a:p>
          <a:p>
            <a:r>
              <a:rPr lang="pt-BR" dirty="0"/>
              <a:t>Na semana passada, agentes federais, civis e militares realizaram uma operação no bairro de Valéria. Oficialmente, a ação visava o combate a grupos criminosos que nas últimas semanas vêm promovendo conflitos pelo controle do tráfico de drogas ilegais em vários pontos da capital baiana.</a:t>
            </a:r>
          </a:p>
          <a:p>
            <a:r>
              <a:rPr lang="pt-BR" dirty="0"/>
              <a:t> O estado assumiu a liderança do ranking no quesito, ultrapassando o Rio de Janeiro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B8B6C0-B4BF-FF88-DC10-1A58E8F1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54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8301E-3938-3282-4601-9A9E3F146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709127"/>
            <a:ext cx="5219700" cy="1637821"/>
          </a:xfrm>
        </p:spPr>
        <p:txBody>
          <a:bodyPr>
            <a:normAutofit/>
          </a:bodyPr>
          <a:lstStyle/>
          <a:p>
            <a:r>
              <a:rPr lang="pt-BR" dirty="0"/>
              <a:t>CERCO AOS MILITARES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77B072-A2DF-6934-3952-9D20871EB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761" y="2646127"/>
            <a:ext cx="5197769" cy="339636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 dirty="0"/>
              <a:t>O principal fator de instabilidade representado pelos militares nos últimos anos estava dentro dos quartéis e nas reuniões de cúpula</a:t>
            </a:r>
          </a:p>
          <a:p>
            <a:pPr>
              <a:lnSpc>
                <a:spcPct val="110000"/>
              </a:lnSpc>
            </a:pPr>
            <a:r>
              <a:rPr lang="pt-BR" dirty="0"/>
              <a:t>Esta novidade alterou o papel de destaque das confrarias da reserva que costumam ser veículos das manifestações que militares da ativa</a:t>
            </a:r>
          </a:p>
          <a:p>
            <a:pPr>
              <a:lnSpc>
                <a:spcPct val="110000"/>
              </a:lnSpc>
            </a:pPr>
            <a:r>
              <a:rPr lang="pt-BR" dirty="0"/>
              <a:t>Generais e coronéis da reserva deram respaldo técnico, ideológico e simbólico a Jair Bolsonaro em 2018. Depois, exerceram cargos de destaque em Brasília e alimentaram com frequência os desejos autoritários presentes no núcleo do governo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2A3D636-97C2-61BA-9B6B-105131AFE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866" y="1317633"/>
            <a:ext cx="4434834" cy="4222733"/>
          </a:xfrm>
          <a:prstGeom prst="rect">
            <a:avLst/>
          </a:prstGeom>
          <a:noFill/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8413E7-0F08-4ABD-91B6-FF300A20C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79F6069-8263-4296-913A-BC2234E8D32B}" type="datetime1">
              <a:rPr lang="en-US" smtClean="0"/>
              <a:pPr>
                <a:spcAft>
                  <a:spcPts val="600"/>
                </a:spcAft>
              </a:pPr>
              <a:t>9/24/2023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20F7EF-CC15-E69D-A41A-F6BE56E79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Balanço da semana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D48FCC-544E-29EC-C94E-AE02EF44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56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1FB8A2-EF30-5F20-5FD5-874EF06F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760" y="4889339"/>
            <a:ext cx="4256783" cy="137451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000"/>
              <a:t>ROSA WEBER E O PROTAGONISMO DO STF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383033F-96CD-8578-AB7B-F7BEFD5CC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50" r="16399"/>
          <a:stretch/>
        </p:blipFill>
        <p:spPr>
          <a:xfrm>
            <a:off x="786948" y="1122365"/>
            <a:ext cx="3700319" cy="3597919"/>
          </a:xfrm>
          <a:custGeom>
            <a:avLst/>
            <a:gdLst/>
            <a:ahLst/>
            <a:cxnLst/>
            <a:rect l="l" t="t" r="r" b="b"/>
            <a:pathLst>
              <a:path w="3700319" h="3597919">
                <a:moveTo>
                  <a:pt x="1916430" y="0"/>
                </a:moveTo>
                <a:cubicBezTo>
                  <a:pt x="2647774" y="44910"/>
                  <a:pt x="2989423" y="170709"/>
                  <a:pt x="3326733" y="582442"/>
                </a:cubicBezTo>
                <a:cubicBezTo>
                  <a:pt x="3583801" y="995493"/>
                  <a:pt x="3674679" y="1369019"/>
                  <a:pt x="3697377" y="1659326"/>
                </a:cubicBezTo>
                <a:cubicBezTo>
                  <a:pt x="3699455" y="1862215"/>
                  <a:pt x="3734530" y="2418366"/>
                  <a:pt x="3494732" y="2761600"/>
                </a:cubicBezTo>
                <a:cubicBezTo>
                  <a:pt x="3186275" y="3203110"/>
                  <a:pt x="2585744" y="3547031"/>
                  <a:pt x="2085174" y="3592765"/>
                </a:cubicBezTo>
                <a:cubicBezTo>
                  <a:pt x="1584604" y="3638499"/>
                  <a:pt x="829854" y="3373935"/>
                  <a:pt x="491314" y="3036006"/>
                </a:cubicBezTo>
                <a:cubicBezTo>
                  <a:pt x="152774" y="2698077"/>
                  <a:pt x="39839" y="2168099"/>
                  <a:pt x="6221" y="1803734"/>
                </a:cubicBezTo>
                <a:cubicBezTo>
                  <a:pt x="-27397" y="1439370"/>
                  <a:pt x="76408" y="1116070"/>
                  <a:pt x="289608" y="849816"/>
                </a:cubicBezTo>
                <a:cubicBezTo>
                  <a:pt x="502809" y="583564"/>
                  <a:pt x="731243" y="216939"/>
                  <a:pt x="1220690" y="98292"/>
                </a:cubicBezTo>
                <a:cubicBezTo>
                  <a:pt x="1371280" y="52193"/>
                  <a:pt x="1639898" y="8286"/>
                  <a:pt x="1916430" y="0"/>
                </a:cubicBezTo>
                <a:close/>
              </a:path>
            </a:pathLst>
          </a:custGeom>
          <a:noFill/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3FF680-D7A3-27A2-D747-97EA655A2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876299"/>
            <a:ext cx="5720192" cy="5343526"/>
          </a:xfrm>
        </p:spPr>
        <p:txBody>
          <a:bodyPr>
            <a:normAutofit/>
          </a:bodyPr>
          <a:lstStyle/>
          <a:p>
            <a:r>
              <a:rPr lang="pt-BR" dirty="0"/>
              <a:t>“No marco igualitário do constitucionalismo, a liberdade constitucional de escolha corresponde à igual dignidade que é atribuída a cada um. A mulher que decide pela interrupção da gestação nas doze primeiras semanas de gestação tem direito ao mesmo respeito e consideração, na arena social e jurídica, que a mulher que escolhe pela maternidade”</a:t>
            </a:r>
          </a:p>
          <a:p>
            <a:r>
              <a:rPr lang="pt-BR" dirty="0"/>
              <a:t>“a tutela da vida humana intrauterina é construída, do ponto de vista normativo, com a participação da mulher e não sem ela, tampouco contra sua autonomia no processo reprodutivo e de planejamento familiar. Se é assim, a intervenção estatal sancionatória, radicada na punição criminal da decisão da mulher, deve demonstrar compatibilidade com os postulados da proporcionalidade e da razoabilidade na proteção dos interesses constitucionais em conflito, o que não se verifica”</a:t>
            </a:r>
          </a:p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9285D4-441A-5FC7-1CE8-1358045E16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79F6069-8263-4296-913A-BC2234E8D32B}" type="datetime1">
              <a:rPr lang="en-US" smtClean="0"/>
              <a:pPr>
                <a:spcAft>
                  <a:spcPts val="600"/>
                </a:spcAft>
              </a:pPr>
              <a:t>9/24/2023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25A30F-BE19-8ACE-07C1-78DD416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BALANÇO DASEMANA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3E83C7-C7DB-989B-EE5F-B3E9BE4B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2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1FE15-140F-9CF6-259D-8953EDB4E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760" y="715085"/>
            <a:ext cx="4432734" cy="1632848"/>
          </a:xfrm>
        </p:spPr>
        <p:txBody>
          <a:bodyPr anchor="b">
            <a:normAutofit/>
          </a:bodyPr>
          <a:lstStyle/>
          <a:p>
            <a:r>
              <a:rPr lang="pt-BR" dirty="0"/>
              <a:t>AS INICIATIVAS DA DIREITA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C30209-145F-D03E-98F4-94D448EAE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762" y="2641897"/>
            <a:ext cx="4432734" cy="3392048"/>
          </a:xfrm>
        </p:spPr>
        <p:txBody>
          <a:bodyPr>
            <a:normAutofit/>
          </a:bodyPr>
          <a:lstStyle/>
          <a:p>
            <a:r>
              <a:rPr lang="pt-BR" dirty="0"/>
              <a:t>DIREITA DECIDE REAGIR NO CONGRESSO NACIONAL E ALTERAR LEIS </a:t>
            </a:r>
          </a:p>
          <a:p>
            <a:r>
              <a:rPr lang="pt-BR" dirty="0"/>
              <a:t>AS ELEIÇÕES DE OUTUBRO PARA OS CONSELHOS TUTELARES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546220A-A88C-7CC5-0ACC-2070955A6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782" y="876300"/>
            <a:ext cx="5105400" cy="5105400"/>
          </a:xfrm>
          <a:prstGeom prst="rect">
            <a:avLst/>
          </a:prstGeom>
          <a:noFill/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691964-A791-E1C7-4D8A-38D66C6D91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79F6069-8263-4296-913A-BC2234E8D32B}" type="datetime1">
              <a:rPr lang="en-US" smtClean="0"/>
              <a:pPr>
                <a:spcAft>
                  <a:spcPts val="600"/>
                </a:spcAft>
              </a:pPr>
              <a:t>9/24/2023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E80677-2D4D-B909-ABCF-D9E400159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BALANÇO DA SEMANA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A0430C-12FD-3A7A-8663-E616E42A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D07C7-78DE-5A75-9AFC-633D87A29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AGENDAS PARA O FUTURO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B85B12-61FB-81EA-0267-1793E6DE2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1900" b="1" dirty="0">
                <a:solidFill>
                  <a:schemeClr val="accent2">
                    <a:lumMod val="75000"/>
                  </a:schemeClr>
                </a:solidFill>
              </a:rPr>
              <a:t>ENSINO MÉDIO</a:t>
            </a:r>
          </a:p>
          <a:p>
            <a:r>
              <a:rPr lang="pt-BR" dirty="0"/>
              <a:t>O governo concluiu o texto do projeto de lei que vai revisar a estrutura do novo ensino médio. O texto prevê que as alterações passem a valer a partir de 2025. O projeto final prevê aumento da carga horária para disciplinas tradicionais, como português e matemática, e a manutenção de quatro áreas de aprofundamento (língua portuguesa e suas literaturas; línguas estrangeiras, com obrigatoriedade da língua inglesa e da língua espanhola; arte, educação física, matemática, história, geografia, sociologia, filosofia, física, química e biologia), além do ensino técnico. As redes terão três anos, após a promulgação da lei, para se adequar com relação a essa disciplina. </a:t>
            </a:r>
          </a:p>
          <a:p>
            <a:pPr marL="0" indent="0">
              <a:buNone/>
            </a:pPr>
            <a:r>
              <a:rPr lang="pt-BR" sz="1900" b="1" dirty="0">
                <a:solidFill>
                  <a:schemeClr val="bg2">
                    <a:lumMod val="25000"/>
                  </a:schemeClr>
                </a:solidFill>
              </a:rPr>
              <a:t>TÍTULOS VERDES</a:t>
            </a:r>
          </a:p>
          <a:p>
            <a:r>
              <a:rPr lang="pt-BR" dirty="0"/>
              <a:t>Fazenda apresentou proposta que busca atrair investimentos para projetos sustentáveis no Brasil. Iniciativa faz parte de plano federal de transição ecológica. Os títulos verdes (chamados também de </a:t>
            </a:r>
            <a:r>
              <a:rPr lang="pt-BR" dirty="0" err="1"/>
              <a:t>green</a:t>
            </a:r>
            <a:r>
              <a:rPr lang="pt-BR" dirty="0"/>
              <a:t> </a:t>
            </a:r>
            <a:r>
              <a:rPr lang="pt-BR" dirty="0" err="1"/>
              <a:t>bonds</a:t>
            </a:r>
            <a:r>
              <a:rPr lang="pt-BR" dirty="0"/>
              <a:t>) propostos são títulos de dívida externa cujo valor da venda será usado exclusivamente para financiar ações sustentáveis. Apenas nos Estados Unidos a previsão é captar até US$ 2 bilhões com eles.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B7E54B-3B88-A218-01C7-DAEB8B0FF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9/24/2023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8429F9-975E-45EE-77EC-0B9F34A4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Balanço da semana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408DD3-1C4C-7CC1-FB9C-70071A30E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8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9457F3-FCEA-7421-CC76-6D0F2FE03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760" y="715085"/>
            <a:ext cx="4432734" cy="1632848"/>
          </a:xfrm>
        </p:spPr>
        <p:txBody>
          <a:bodyPr anchor="b">
            <a:normAutofit/>
          </a:bodyPr>
          <a:lstStyle/>
          <a:p>
            <a:r>
              <a:rPr lang="pt-BR" dirty="0"/>
              <a:t>CALOR INTENSO 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9FBEE30F-E29E-81D3-41C5-B62254286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7869" y="1781116"/>
            <a:ext cx="5273227" cy="3295767"/>
          </a:xfrm>
          <a:prstGeom prst="rect">
            <a:avLst/>
          </a:prstGeom>
          <a:noFill/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838AF7-C46B-8D52-A05C-8C2A58B1F6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79F6069-8263-4296-913A-BC2234E8D32B}" type="datetime1">
              <a:rPr lang="en-US" smtClean="0"/>
              <a:pPr>
                <a:spcAft>
                  <a:spcPts val="600"/>
                </a:spcAft>
              </a:pPr>
              <a:t>9/24/2023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79FBBD-029B-8622-B55B-F1381E228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Balanço da semana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5B4A74-9673-1944-5B88-4E406636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83476"/>
      </p:ext>
    </p:extLst>
  </p:cSld>
  <p:clrMapOvr>
    <a:masterClrMapping/>
  </p:clrMapOvr>
</p:sld>
</file>

<file path=ppt/theme/theme1.xml><?xml version="1.0" encoding="utf-8"?>
<a:theme xmlns:a="http://schemas.openxmlformats.org/drawingml/2006/main" name="BohoVogueVTI">
  <a:themeElements>
    <a:clrScheme name="AnalogousFromLightSeedLeftStep">
      <a:dk1>
        <a:srgbClr val="000000"/>
      </a:dk1>
      <a:lt1>
        <a:srgbClr val="FFFFFF"/>
      </a:lt1>
      <a:dk2>
        <a:srgbClr val="412437"/>
      </a:dk2>
      <a:lt2>
        <a:srgbClr val="E2E8E7"/>
      </a:lt2>
      <a:accent1>
        <a:srgbClr val="C696A1"/>
      </a:accent1>
      <a:accent2>
        <a:srgbClr val="BA7FA5"/>
      </a:accent2>
      <a:accent3>
        <a:srgbClr val="C193C4"/>
      </a:accent3>
      <a:accent4>
        <a:srgbClr val="9D7FBA"/>
      </a:accent4>
      <a:accent5>
        <a:srgbClr val="9B96C6"/>
      </a:accent5>
      <a:accent6>
        <a:srgbClr val="7F92BA"/>
      </a:accent6>
      <a:hlink>
        <a:srgbClr val="568E81"/>
      </a:hlink>
      <a:folHlink>
        <a:srgbClr val="7F7F7F"/>
      </a:folHlink>
    </a:clrScheme>
    <a:fontScheme name="Walbaum Display_Aptos">
      <a:majorFont>
        <a:latin typeface="Walbaum Display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hoVogueVTI" id="{8022F7FC-316B-4DD9-B9EB-BB68CC0DFA6F}" vid="{544DD2C6-9D23-4092-AACF-F55CEAA658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726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Aptos Light</vt:lpstr>
      <vt:lpstr>Arial</vt:lpstr>
      <vt:lpstr>Walbaum Display</vt:lpstr>
      <vt:lpstr>BohoVogueVTI</vt:lpstr>
      <vt:lpstr>BALANÇO DA SEMANA  Lula lá e Lula cá Flávio Dino e o desfalque O protagonismo do STF</vt:lpstr>
      <vt:lpstr>LULA LÁ E LULA CÁ  O que faz Lula arrebatar a comunidade internacional e se projetar como liderança mundial e aqui não empolgar?</vt:lpstr>
      <vt:lpstr>FLÁVIO DINO NO STF </vt:lpstr>
      <vt:lpstr>A PERDA DE EIXO</vt:lpstr>
      <vt:lpstr>CERCO AOS MILITARES</vt:lpstr>
      <vt:lpstr>ROSA WEBER E O PROTAGONISMO DO STF</vt:lpstr>
      <vt:lpstr>AS INICIATIVAS DA DIREITA</vt:lpstr>
      <vt:lpstr>AS AGENDAS PARA O FUTURO</vt:lpstr>
      <vt:lpstr>CALOR INTENSO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BALANÇO DA SEMANA  Lula lá e Lula cá Flávio Dino e o desfalque O protagonismo do STF</dc:title>
  <dc:creator>Rudá Ricci</dc:creator>
  <cp:lastModifiedBy>Rudá Ricci</cp:lastModifiedBy>
  <cp:revision>1</cp:revision>
  <dcterms:created xsi:type="dcterms:W3CDTF">2023-09-24T09:52:32Z</dcterms:created>
  <dcterms:modified xsi:type="dcterms:W3CDTF">2023-09-24T10:19:03Z</dcterms:modified>
</cp:coreProperties>
</file>