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71" r:id="rId3"/>
    <p:sldId id="258" r:id="rId4"/>
    <p:sldId id="269" r:id="rId5"/>
    <p:sldId id="270" r:id="rId6"/>
    <p:sldId id="260" r:id="rId7"/>
    <p:sldId id="262" r:id="rId8"/>
    <p:sldId id="263" r:id="rId9"/>
    <p:sldId id="272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624BD-9CE3-4358-8D69-F2CF5E5D95C4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CE5C3FA9-9DDE-4D91-BC88-D07C4689FE68}">
      <dgm:prSet/>
      <dgm:spPr/>
      <dgm:t>
        <a:bodyPr/>
        <a:lstStyle/>
        <a:p>
          <a:r>
            <a:rPr lang="pt-BR" b="1"/>
            <a:t>Sobre a crueldade</a:t>
          </a:r>
          <a:r>
            <a:rPr lang="pt-BR"/>
            <a:t>: “As crueldades infligidas imediatamente para garantir a própria posição são bem infligidas (se é que se pode falar bem do mal)” </a:t>
          </a:r>
          <a:endParaRPr lang="en-US"/>
        </a:p>
      </dgm:t>
    </dgm:pt>
    <dgm:pt modelId="{B3930764-70E3-42D5-B2A2-2970AFAEC3E3}" type="parTrans" cxnId="{7D7C17C3-B78F-4E51-B560-450B8D91A184}">
      <dgm:prSet/>
      <dgm:spPr/>
      <dgm:t>
        <a:bodyPr/>
        <a:lstStyle/>
        <a:p>
          <a:endParaRPr lang="en-US"/>
        </a:p>
      </dgm:t>
    </dgm:pt>
    <dgm:pt modelId="{952FCFF0-59E6-420C-8946-D123B5817158}" type="sibTrans" cxnId="{7D7C17C3-B78F-4E51-B560-450B8D91A184}">
      <dgm:prSet/>
      <dgm:spPr/>
      <dgm:t>
        <a:bodyPr/>
        <a:lstStyle/>
        <a:p>
          <a:endParaRPr lang="en-US"/>
        </a:p>
      </dgm:t>
    </dgm:pt>
    <dgm:pt modelId="{A0A1C171-B814-4D59-B97F-D6896764EC96}">
      <dgm:prSet/>
      <dgm:spPr/>
      <dgm:t>
        <a:bodyPr/>
        <a:lstStyle/>
        <a:p>
          <a:r>
            <a:rPr lang="pt-BR" b="1"/>
            <a:t>Sobre a manutenção do poder</a:t>
          </a:r>
          <a:r>
            <a:rPr lang="pt-BR"/>
            <a:t>: “Quando tomar um Estado, o conquistador deve considerar todos os danos que deve infligir e então infligi-los todos de uma vez, para não ter que infligi-los diariamente”</a:t>
          </a:r>
          <a:endParaRPr lang="en-US"/>
        </a:p>
      </dgm:t>
    </dgm:pt>
    <dgm:pt modelId="{FC121166-1FFE-42A9-9C8D-E7583D79962B}" type="parTrans" cxnId="{AC22FB13-7319-44A7-B0C2-08F2D64C0C95}">
      <dgm:prSet/>
      <dgm:spPr/>
      <dgm:t>
        <a:bodyPr/>
        <a:lstStyle/>
        <a:p>
          <a:endParaRPr lang="en-US"/>
        </a:p>
      </dgm:t>
    </dgm:pt>
    <dgm:pt modelId="{21949D2B-2715-43A2-82B3-74A5B66FD0E0}" type="sibTrans" cxnId="{AC22FB13-7319-44A7-B0C2-08F2D64C0C95}">
      <dgm:prSet/>
      <dgm:spPr/>
      <dgm:t>
        <a:bodyPr/>
        <a:lstStyle/>
        <a:p>
          <a:endParaRPr lang="en-US"/>
        </a:p>
      </dgm:t>
    </dgm:pt>
    <dgm:pt modelId="{7627971B-D14B-449B-8DEF-E5FD10791CAD}">
      <dgm:prSet/>
      <dgm:spPr/>
      <dgm:t>
        <a:bodyPr/>
        <a:lstStyle/>
        <a:p>
          <a:r>
            <a:rPr lang="pt-BR" b="1"/>
            <a:t>Sobre o ônus de governar</a:t>
          </a:r>
          <a:r>
            <a:rPr lang="pt-BR"/>
            <a:t>: “É melhor para um líder inspirar ao mesmo tempo amor e ódio. Mas por causa da dificuldade de manter as duas coisas simultaneamente, é mais seguro ser temido, se tivermos que escolher.”</a:t>
          </a:r>
          <a:endParaRPr lang="en-US"/>
        </a:p>
      </dgm:t>
    </dgm:pt>
    <dgm:pt modelId="{E461A5CF-BE40-4969-8233-6B25B924A783}" type="parTrans" cxnId="{E9B885BA-D861-4EDF-81D0-FC77C328A0B5}">
      <dgm:prSet/>
      <dgm:spPr/>
      <dgm:t>
        <a:bodyPr/>
        <a:lstStyle/>
        <a:p>
          <a:endParaRPr lang="en-US"/>
        </a:p>
      </dgm:t>
    </dgm:pt>
    <dgm:pt modelId="{1AC45FC0-7783-4787-B996-72B16A4E0077}" type="sibTrans" cxnId="{E9B885BA-D861-4EDF-81D0-FC77C328A0B5}">
      <dgm:prSet/>
      <dgm:spPr/>
      <dgm:t>
        <a:bodyPr/>
        <a:lstStyle/>
        <a:p>
          <a:endParaRPr lang="en-US"/>
        </a:p>
      </dgm:t>
    </dgm:pt>
    <dgm:pt modelId="{6804817C-9BBC-4CBB-A98F-E85084BDD13E}">
      <dgm:prSet/>
      <dgm:spPr/>
      <dgm:t>
        <a:bodyPr/>
        <a:lstStyle/>
        <a:p>
          <a:r>
            <a:rPr lang="pt-BR" b="1"/>
            <a:t>Sobre a sobrevivência como base da paz</a:t>
          </a:r>
          <a:r>
            <a:rPr lang="pt-BR"/>
            <a:t>: “Enquanto não é despojada das propriedades ou da honra, a maioria das pessoas está satisfeita”.</a:t>
          </a:r>
          <a:endParaRPr lang="en-US"/>
        </a:p>
      </dgm:t>
    </dgm:pt>
    <dgm:pt modelId="{F19C3490-B0F6-4CA4-878F-4EB6471159BA}" type="parTrans" cxnId="{7D466D98-B37E-4D0E-8620-D27F2F062A1F}">
      <dgm:prSet/>
      <dgm:spPr/>
      <dgm:t>
        <a:bodyPr/>
        <a:lstStyle/>
        <a:p>
          <a:endParaRPr lang="en-US"/>
        </a:p>
      </dgm:t>
    </dgm:pt>
    <dgm:pt modelId="{79DCB690-546F-492E-938C-5130FBFCEA04}" type="sibTrans" cxnId="{7D466D98-B37E-4D0E-8620-D27F2F062A1F}">
      <dgm:prSet/>
      <dgm:spPr/>
      <dgm:t>
        <a:bodyPr/>
        <a:lstStyle/>
        <a:p>
          <a:endParaRPr lang="en-US"/>
        </a:p>
      </dgm:t>
    </dgm:pt>
    <dgm:pt modelId="{4FFB3077-2DF5-45DA-B714-2647CB9FEFCA}" type="pres">
      <dgm:prSet presAssocID="{4C9624BD-9CE3-4358-8D69-F2CF5E5D95C4}" presName="vert0" presStyleCnt="0">
        <dgm:presLayoutVars>
          <dgm:dir/>
          <dgm:animOne val="branch"/>
          <dgm:animLvl val="lvl"/>
        </dgm:presLayoutVars>
      </dgm:prSet>
      <dgm:spPr/>
    </dgm:pt>
    <dgm:pt modelId="{A37B05B0-70C2-4297-9E0C-68EC4EDE6789}" type="pres">
      <dgm:prSet presAssocID="{CE5C3FA9-9DDE-4D91-BC88-D07C4689FE68}" presName="thickLine" presStyleLbl="alignNode1" presStyleIdx="0" presStyleCnt="4"/>
      <dgm:spPr/>
    </dgm:pt>
    <dgm:pt modelId="{316647D1-25D1-4CC3-BB53-DCDE467C8E7B}" type="pres">
      <dgm:prSet presAssocID="{CE5C3FA9-9DDE-4D91-BC88-D07C4689FE68}" presName="horz1" presStyleCnt="0"/>
      <dgm:spPr/>
    </dgm:pt>
    <dgm:pt modelId="{8947E054-C96B-4232-BB13-F924CFE89EBD}" type="pres">
      <dgm:prSet presAssocID="{CE5C3FA9-9DDE-4D91-BC88-D07C4689FE68}" presName="tx1" presStyleLbl="revTx" presStyleIdx="0" presStyleCnt="4"/>
      <dgm:spPr/>
    </dgm:pt>
    <dgm:pt modelId="{4B59EBB1-185E-43EB-8A54-2AA4BDB4CE6E}" type="pres">
      <dgm:prSet presAssocID="{CE5C3FA9-9DDE-4D91-BC88-D07C4689FE68}" presName="vert1" presStyleCnt="0"/>
      <dgm:spPr/>
    </dgm:pt>
    <dgm:pt modelId="{7DF4A021-4F55-44EF-9169-49352108E127}" type="pres">
      <dgm:prSet presAssocID="{A0A1C171-B814-4D59-B97F-D6896764EC96}" presName="thickLine" presStyleLbl="alignNode1" presStyleIdx="1" presStyleCnt="4"/>
      <dgm:spPr/>
    </dgm:pt>
    <dgm:pt modelId="{2EFBE59A-6612-4519-8491-4194F6C91062}" type="pres">
      <dgm:prSet presAssocID="{A0A1C171-B814-4D59-B97F-D6896764EC96}" presName="horz1" presStyleCnt="0"/>
      <dgm:spPr/>
    </dgm:pt>
    <dgm:pt modelId="{FC2D8BAA-6CA4-4EB4-B417-821B7F8F30DE}" type="pres">
      <dgm:prSet presAssocID="{A0A1C171-B814-4D59-B97F-D6896764EC96}" presName="tx1" presStyleLbl="revTx" presStyleIdx="1" presStyleCnt="4"/>
      <dgm:spPr/>
    </dgm:pt>
    <dgm:pt modelId="{FD036489-E5D5-408D-913D-3C918C0AC233}" type="pres">
      <dgm:prSet presAssocID="{A0A1C171-B814-4D59-B97F-D6896764EC96}" presName="vert1" presStyleCnt="0"/>
      <dgm:spPr/>
    </dgm:pt>
    <dgm:pt modelId="{13FCD71A-61E6-4831-8632-2FB1CB1FE261}" type="pres">
      <dgm:prSet presAssocID="{7627971B-D14B-449B-8DEF-E5FD10791CAD}" presName="thickLine" presStyleLbl="alignNode1" presStyleIdx="2" presStyleCnt="4"/>
      <dgm:spPr/>
    </dgm:pt>
    <dgm:pt modelId="{219FFD13-EE8A-4536-BFE3-128A5D582078}" type="pres">
      <dgm:prSet presAssocID="{7627971B-D14B-449B-8DEF-E5FD10791CAD}" presName="horz1" presStyleCnt="0"/>
      <dgm:spPr/>
    </dgm:pt>
    <dgm:pt modelId="{EC9646CC-823B-48FE-A9C2-F1AE6524CF9F}" type="pres">
      <dgm:prSet presAssocID="{7627971B-D14B-449B-8DEF-E5FD10791CAD}" presName="tx1" presStyleLbl="revTx" presStyleIdx="2" presStyleCnt="4"/>
      <dgm:spPr/>
    </dgm:pt>
    <dgm:pt modelId="{C8A0D6DB-9E4D-48CA-BBCA-AA2EDC48992E}" type="pres">
      <dgm:prSet presAssocID="{7627971B-D14B-449B-8DEF-E5FD10791CAD}" presName="vert1" presStyleCnt="0"/>
      <dgm:spPr/>
    </dgm:pt>
    <dgm:pt modelId="{1B9F1C5F-2D72-40D3-BFF6-21038B7DB6CC}" type="pres">
      <dgm:prSet presAssocID="{6804817C-9BBC-4CBB-A98F-E85084BDD13E}" presName="thickLine" presStyleLbl="alignNode1" presStyleIdx="3" presStyleCnt="4"/>
      <dgm:spPr/>
    </dgm:pt>
    <dgm:pt modelId="{8D6A7146-F72B-4F4D-AD08-7F3322A523CA}" type="pres">
      <dgm:prSet presAssocID="{6804817C-9BBC-4CBB-A98F-E85084BDD13E}" presName="horz1" presStyleCnt="0"/>
      <dgm:spPr/>
    </dgm:pt>
    <dgm:pt modelId="{53592043-FEE1-4FEC-BC66-77750442F796}" type="pres">
      <dgm:prSet presAssocID="{6804817C-9BBC-4CBB-A98F-E85084BDD13E}" presName="tx1" presStyleLbl="revTx" presStyleIdx="3" presStyleCnt="4"/>
      <dgm:spPr/>
    </dgm:pt>
    <dgm:pt modelId="{ABA6F9B4-3A65-4AC4-BA75-D8234FD1DA88}" type="pres">
      <dgm:prSet presAssocID="{6804817C-9BBC-4CBB-A98F-E85084BDD13E}" presName="vert1" presStyleCnt="0"/>
      <dgm:spPr/>
    </dgm:pt>
  </dgm:ptLst>
  <dgm:cxnLst>
    <dgm:cxn modelId="{AC22FB13-7319-44A7-B0C2-08F2D64C0C95}" srcId="{4C9624BD-9CE3-4358-8D69-F2CF5E5D95C4}" destId="{A0A1C171-B814-4D59-B97F-D6896764EC96}" srcOrd="1" destOrd="0" parTransId="{FC121166-1FFE-42A9-9C8D-E7583D79962B}" sibTransId="{21949D2B-2715-43A2-82B3-74A5B66FD0E0}"/>
    <dgm:cxn modelId="{35089B1A-4960-4D16-A70C-D0DCD02A05B4}" type="presOf" srcId="{A0A1C171-B814-4D59-B97F-D6896764EC96}" destId="{FC2D8BAA-6CA4-4EB4-B417-821B7F8F30DE}" srcOrd="0" destOrd="0" presId="urn:microsoft.com/office/officeart/2008/layout/LinedList"/>
    <dgm:cxn modelId="{B5FFCE24-F426-4A8C-9634-8DE82BA7C3FB}" type="presOf" srcId="{4C9624BD-9CE3-4358-8D69-F2CF5E5D95C4}" destId="{4FFB3077-2DF5-45DA-B714-2647CB9FEFCA}" srcOrd="0" destOrd="0" presId="urn:microsoft.com/office/officeart/2008/layout/LinedList"/>
    <dgm:cxn modelId="{3259AC60-BC9B-4DA9-92EF-EF4C8AF840AD}" type="presOf" srcId="{CE5C3FA9-9DDE-4D91-BC88-D07C4689FE68}" destId="{8947E054-C96B-4232-BB13-F924CFE89EBD}" srcOrd="0" destOrd="0" presId="urn:microsoft.com/office/officeart/2008/layout/LinedList"/>
    <dgm:cxn modelId="{8DA1C464-3628-4BCA-9D37-7971D205063E}" type="presOf" srcId="{7627971B-D14B-449B-8DEF-E5FD10791CAD}" destId="{EC9646CC-823B-48FE-A9C2-F1AE6524CF9F}" srcOrd="0" destOrd="0" presId="urn:microsoft.com/office/officeart/2008/layout/LinedList"/>
    <dgm:cxn modelId="{FC2BC173-B094-4E73-B1F3-77DD0D6283E0}" type="presOf" srcId="{6804817C-9BBC-4CBB-A98F-E85084BDD13E}" destId="{53592043-FEE1-4FEC-BC66-77750442F796}" srcOrd="0" destOrd="0" presId="urn:microsoft.com/office/officeart/2008/layout/LinedList"/>
    <dgm:cxn modelId="{7D466D98-B37E-4D0E-8620-D27F2F062A1F}" srcId="{4C9624BD-9CE3-4358-8D69-F2CF5E5D95C4}" destId="{6804817C-9BBC-4CBB-A98F-E85084BDD13E}" srcOrd="3" destOrd="0" parTransId="{F19C3490-B0F6-4CA4-878F-4EB6471159BA}" sibTransId="{79DCB690-546F-492E-938C-5130FBFCEA04}"/>
    <dgm:cxn modelId="{E9B885BA-D861-4EDF-81D0-FC77C328A0B5}" srcId="{4C9624BD-9CE3-4358-8D69-F2CF5E5D95C4}" destId="{7627971B-D14B-449B-8DEF-E5FD10791CAD}" srcOrd="2" destOrd="0" parTransId="{E461A5CF-BE40-4969-8233-6B25B924A783}" sibTransId="{1AC45FC0-7783-4787-B996-72B16A4E0077}"/>
    <dgm:cxn modelId="{7D7C17C3-B78F-4E51-B560-450B8D91A184}" srcId="{4C9624BD-9CE3-4358-8D69-F2CF5E5D95C4}" destId="{CE5C3FA9-9DDE-4D91-BC88-D07C4689FE68}" srcOrd="0" destOrd="0" parTransId="{B3930764-70E3-42D5-B2A2-2970AFAEC3E3}" sibTransId="{952FCFF0-59E6-420C-8946-D123B5817158}"/>
    <dgm:cxn modelId="{6F928376-2170-47F5-B3D6-D00A7C785950}" type="presParOf" srcId="{4FFB3077-2DF5-45DA-B714-2647CB9FEFCA}" destId="{A37B05B0-70C2-4297-9E0C-68EC4EDE6789}" srcOrd="0" destOrd="0" presId="urn:microsoft.com/office/officeart/2008/layout/LinedList"/>
    <dgm:cxn modelId="{6A1998C2-1894-4C82-B16F-58339DF45048}" type="presParOf" srcId="{4FFB3077-2DF5-45DA-B714-2647CB9FEFCA}" destId="{316647D1-25D1-4CC3-BB53-DCDE467C8E7B}" srcOrd="1" destOrd="0" presId="urn:microsoft.com/office/officeart/2008/layout/LinedList"/>
    <dgm:cxn modelId="{AEACB488-67D9-43C4-BE62-B9103E85199B}" type="presParOf" srcId="{316647D1-25D1-4CC3-BB53-DCDE467C8E7B}" destId="{8947E054-C96B-4232-BB13-F924CFE89EBD}" srcOrd="0" destOrd="0" presId="urn:microsoft.com/office/officeart/2008/layout/LinedList"/>
    <dgm:cxn modelId="{86A780A1-C432-4573-9561-0187D9639832}" type="presParOf" srcId="{316647D1-25D1-4CC3-BB53-DCDE467C8E7B}" destId="{4B59EBB1-185E-43EB-8A54-2AA4BDB4CE6E}" srcOrd="1" destOrd="0" presId="urn:microsoft.com/office/officeart/2008/layout/LinedList"/>
    <dgm:cxn modelId="{D64966D9-A7FA-40D4-A657-9AEE464CFE50}" type="presParOf" srcId="{4FFB3077-2DF5-45DA-B714-2647CB9FEFCA}" destId="{7DF4A021-4F55-44EF-9169-49352108E127}" srcOrd="2" destOrd="0" presId="urn:microsoft.com/office/officeart/2008/layout/LinedList"/>
    <dgm:cxn modelId="{2AE64133-CC35-44DA-B596-981C5D4FDAE0}" type="presParOf" srcId="{4FFB3077-2DF5-45DA-B714-2647CB9FEFCA}" destId="{2EFBE59A-6612-4519-8491-4194F6C91062}" srcOrd="3" destOrd="0" presId="urn:microsoft.com/office/officeart/2008/layout/LinedList"/>
    <dgm:cxn modelId="{AAB87821-12B7-4FA1-BB08-5D3AEFC7F872}" type="presParOf" srcId="{2EFBE59A-6612-4519-8491-4194F6C91062}" destId="{FC2D8BAA-6CA4-4EB4-B417-821B7F8F30DE}" srcOrd="0" destOrd="0" presId="urn:microsoft.com/office/officeart/2008/layout/LinedList"/>
    <dgm:cxn modelId="{CF3314A9-C969-474B-9E48-124F4B1B357F}" type="presParOf" srcId="{2EFBE59A-6612-4519-8491-4194F6C91062}" destId="{FD036489-E5D5-408D-913D-3C918C0AC233}" srcOrd="1" destOrd="0" presId="urn:microsoft.com/office/officeart/2008/layout/LinedList"/>
    <dgm:cxn modelId="{E2C1FA33-FBCC-4F25-BE1D-C0BF0CE12A14}" type="presParOf" srcId="{4FFB3077-2DF5-45DA-B714-2647CB9FEFCA}" destId="{13FCD71A-61E6-4831-8632-2FB1CB1FE261}" srcOrd="4" destOrd="0" presId="urn:microsoft.com/office/officeart/2008/layout/LinedList"/>
    <dgm:cxn modelId="{A90FF91A-BC6F-4B84-9A74-8D515E7ED79E}" type="presParOf" srcId="{4FFB3077-2DF5-45DA-B714-2647CB9FEFCA}" destId="{219FFD13-EE8A-4536-BFE3-128A5D582078}" srcOrd="5" destOrd="0" presId="urn:microsoft.com/office/officeart/2008/layout/LinedList"/>
    <dgm:cxn modelId="{F6385ABF-8188-4D63-B8FB-8B349FCF6CF7}" type="presParOf" srcId="{219FFD13-EE8A-4536-BFE3-128A5D582078}" destId="{EC9646CC-823B-48FE-A9C2-F1AE6524CF9F}" srcOrd="0" destOrd="0" presId="urn:microsoft.com/office/officeart/2008/layout/LinedList"/>
    <dgm:cxn modelId="{E9146754-D9AE-4C5B-B7C1-5A471D8EDFF8}" type="presParOf" srcId="{219FFD13-EE8A-4536-BFE3-128A5D582078}" destId="{C8A0D6DB-9E4D-48CA-BBCA-AA2EDC48992E}" srcOrd="1" destOrd="0" presId="urn:microsoft.com/office/officeart/2008/layout/LinedList"/>
    <dgm:cxn modelId="{1C3625FB-8330-474D-A911-4B271A1A0478}" type="presParOf" srcId="{4FFB3077-2DF5-45DA-B714-2647CB9FEFCA}" destId="{1B9F1C5F-2D72-40D3-BFF6-21038B7DB6CC}" srcOrd="6" destOrd="0" presId="urn:microsoft.com/office/officeart/2008/layout/LinedList"/>
    <dgm:cxn modelId="{BC3B7D66-6C2A-4FBC-8707-9AD7E73CC393}" type="presParOf" srcId="{4FFB3077-2DF5-45DA-B714-2647CB9FEFCA}" destId="{8D6A7146-F72B-4F4D-AD08-7F3322A523CA}" srcOrd="7" destOrd="0" presId="urn:microsoft.com/office/officeart/2008/layout/LinedList"/>
    <dgm:cxn modelId="{71C0789D-1E3C-4F3A-8E7E-5CA50B03BED7}" type="presParOf" srcId="{8D6A7146-F72B-4F4D-AD08-7F3322A523CA}" destId="{53592043-FEE1-4FEC-BC66-77750442F796}" srcOrd="0" destOrd="0" presId="urn:microsoft.com/office/officeart/2008/layout/LinedList"/>
    <dgm:cxn modelId="{55243D6C-A971-4A79-BC0F-212B0B3FBA6C}" type="presParOf" srcId="{8D6A7146-F72B-4F4D-AD08-7F3322A523CA}" destId="{ABA6F9B4-3A65-4AC4-BA75-D8234FD1DA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B05B0-70C2-4297-9E0C-68EC4EDE6789}">
      <dsp:nvSpPr>
        <dsp:cNvPr id="0" name=""/>
        <dsp:cNvSpPr/>
      </dsp:nvSpPr>
      <dsp:spPr>
        <a:xfrm>
          <a:off x="0" y="0"/>
          <a:ext cx="461962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7E054-C96B-4232-BB13-F924CFE89EBD}">
      <dsp:nvSpPr>
        <dsp:cNvPr id="0" name=""/>
        <dsp:cNvSpPr/>
      </dsp:nvSpPr>
      <dsp:spPr>
        <a:xfrm>
          <a:off x="0" y="0"/>
          <a:ext cx="4619621" cy="960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Sobre a crueldade</a:t>
          </a:r>
          <a:r>
            <a:rPr lang="pt-BR" sz="1300" kern="1200"/>
            <a:t>: “As crueldades infligidas imediatamente para garantir a própria posição são bem infligidas (se é que se pode falar bem do mal)” </a:t>
          </a:r>
          <a:endParaRPr lang="en-US" sz="1300" kern="1200"/>
        </a:p>
      </dsp:txBody>
      <dsp:txXfrm>
        <a:off x="0" y="0"/>
        <a:ext cx="4619621" cy="960916"/>
      </dsp:txXfrm>
    </dsp:sp>
    <dsp:sp modelId="{7DF4A021-4F55-44EF-9169-49352108E127}">
      <dsp:nvSpPr>
        <dsp:cNvPr id="0" name=""/>
        <dsp:cNvSpPr/>
      </dsp:nvSpPr>
      <dsp:spPr>
        <a:xfrm>
          <a:off x="0" y="960916"/>
          <a:ext cx="461962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D8BAA-6CA4-4EB4-B417-821B7F8F30DE}">
      <dsp:nvSpPr>
        <dsp:cNvPr id="0" name=""/>
        <dsp:cNvSpPr/>
      </dsp:nvSpPr>
      <dsp:spPr>
        <a:xfrm>
          <a:off x="0" y="960916"/>
          <a:ext cx="4619621" cy="960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Sobre a manutenção do poder</a:t>
          </a:r>
          <a:r>
            <a:rPr lang="pt-BR" sz="1300" kern="1200"/>
            <a:t>: “Quando tomar um Estado, o conquistador deve considerar todos os danos que deve infligir e então infligi-los todos de uma vez, para não ter que infligi-los diariamente”</a:t>
          </a:r>
          <a:endParaRPr lang="en-US" sz="1300" kern="1200"/>
        </a:p>
      </dsp:txBody>
      <dsp:txXfrm>
        <a:off x="0" y="960916"/>
        <a:ext cx="4619621" cy="960916"/>
      </dsp:txXfrm>
    </dsp:sp>
    <dsp:sp modelId="{13FCD71A-61E6-4831-8632-2FB1CB1FE261}">
      <dsp:nvSpPr>
        <dsp:cNvPr id="0" name=""/>
        <dsp:cNvSpPr/>
      </dsp:nvSpPr>
      <dsp:spPr>
        <a:xfrm>
          <a:off x="0" y="1921833"/>
          <a:ext cx="461962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646CC-823B-48FE-A9C2-F1AE6524CF9F}">
      <dsp:nvSpPr>
        <dsp:cNvPr id="0" name=""/>
        <dsp:cNvSpPr/>
      </dsp:nvSpPr>
      <dsp:spPr>
        <a:xfrm>
          <a:off x="0" y="1921833"/>
          <a:ext cx="4619621" cy="960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Sobre o ônus de governar</a:t>
          </a:r>
          <a:r>
            <a:rPr lang="pt-BR" sz="1300" kern="1200"/>
            <a:t>: “É melhor para um líder inspirar ao mesmo tempo amor e ódio. Mas por causa da dificuldade de manter as duas coisas simultaneamente, é mais seguro ser temido, se tivermos que escolher.”</a:t>
          </a:r>
          <a:endParaRPr lang="en-US" sz="1300" kern="1200"/>
        </a:p>
      </dsp:txBody>
      <dsp:txXfrm>
        <a:off x="0" y="1921833"/>
        <a:ext cx="4619621" cy="960916"/>
      </dsp:txXfrm>
    </dsp:sp>
    <dsp:sp modelId="{1B9F1C5F-2D72-40D3-BFF6-21038B7DB6CC}">
      <dsp:nvSpPr>
        <dsp:cNvPr id="0" name=""/>
        <dsp:cNvSpPr/>
      </dsp:nvSpPr>
      <dsp:spPr>
        <a:xfrm>
          <a:off x="0" y="2882749"/>
          <a:ext cx="461962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92043-FEE1-4FEC-BC66-77750442F796}">
      <dsp:nvSpPr>
        <dsp:cNvPr id="0" name=""/>
        <dsp:cNvSpPr/>
      </dsp:nvSpPr>
      <dsp:spPr>
        <a:xfrm>
          <a:off x="0" y="2882749"/>
          <a:ext cx="4619621" cy="960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Sobre a sobrevivência como base da paz</a:t>
          </a:r>
          <a:r>
            <a:rPr lang="pt-BR" sz="1300" kern="1200"/>
            <a:t>: “Enquanto não é despojada das propriedades ou da honra, a maioria das pessoas está satisfeita”.</a:t>
          </a:r>
          <a:endParaRPr lang="en-US" sz="1300" kern="1200"/>
        </a:p>
      </dsp:txBody>
      <dsp:txXfrm>
        <a:off x="0" y="2882749"/>
        <a:ext cx="4619621" cy="960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6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1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8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8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8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3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7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6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6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4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6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9/19/2023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5251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9B5A19-3592-48E2-BC31-90E092BD6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548C40-4C00-4E91-BFA6-84B4D662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EE6BCA-C84E-4BED-B084-F599F7EE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4695526-4BAA-4EFE-91C1-1E446117C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0DF9B86-7987-40DC-85D6-479F5A2E8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5465368-1AF5-43D6-BAD2-6BE8B04D9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EB28D27-BDED-4D8C-94FC-58E9323571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7AC833D-449C-45F4-9851-216F3681F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9528AAE-A1EB-446C-81BE-BA5E4490E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F7C0F2C-B581-402B-B4C4-6DFB713149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56A6B0D-707F-420B-BF4D-2CB60CCCA0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B7A59E-D61A-4BEB-A38A-1E8E5EBB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D99E1B6-CBC4-4306-9DFC-847D6D13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37000">
                <a:schemeClr val="bg2">
                  <a:alpha val="4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25EDE2-1FAF-843B-3C52-588DC1B8E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4500561" cy="4259814"/>
          </a:xfrm>
        </p:spPr>
        <p:txBody>
          <a:bodyPr>
            <a:normAutofit/>
          </a:bodyPr>
          <a:lstStyle/>
          <a:p>
            <a:r>
              <a:rPr lang="pt-BR" dirty="0"/>
              <a:t>O Príncipe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940EF0-5D67-6C8E-5563-612E6610B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988476"/>
            <a:ext cx="4500561" cy="1320249"/>
          </a:xfrm>
        </p:spPr>
        <p:txBody>
          <a:bodyPr>
            <a:normAutofit/>
          </a:bodyPr>
          <a:lstStyle/>
          <a:p>
            <a:r>
              <a:rPr lang="pt-BR" dirty="0"/>
              <a:t>Leitura da obra de Maquiavel por Rudá Ricci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BBC51A-0C17-0CB9-D660-532571CB4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9" r="15704" b="-1"/>
          <a:stretch/>
        </p:blipFill>
        <p:spPr>
          <a:xfrm>
            <a:off x="5747424" y="10"/>
            <a:ext cx="644457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31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658C4B-7156-3864-BDC3-91E246456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575" y="549276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/>
              <a:t>O mapa da futura Itália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0956A22-7E66-29DB-7B82-5C43DBEA2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00" y="1155719"/>
            <a:ext cx="6049714" cy="453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7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A9CD3E6-968F-41B1-B6FA-C6FD9B728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A67BA3-312D-40DD-9DDD-C5976BA7C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1953501"/>
          </a:xfrm>
        </p:spPr>
        <p:txBody>
          <a:bodyPr anchor="t">
            <a:normAutofit/>
          </a:bodyPr>
          <a:lstStyle/>
          <a:p>
            <a:r>
              <a:rPr lang="pt-BR" sz="4200"/>
              <a:t>Sobre Niccolò Machiavelli (1469-1527)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31784C-5345-4CEB-B9E6-1BB545830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8" cy="5768725"/>
          </a:xfrm>
        </p:spPr>
        <p:txBody>
          <a:bodyPr anchor="t">
            <a:normAutofit/>
          </a:bodyPr>
          <a:lstStyle/>
          <a:p>
            <a:r>
              <a:rPr lang="pt-BR" dirty="0"/>
              <a:t>O jovem Maquiavel admirava o Império Romano e a cultura humanista</a:t>
            </a:r>
          </a:p>
          <a:p>
            <a:r>
              <a:rPr lang="pt-BR" dirty="0"/>
              <a:t>Maquiavel assistia palestras de filósofos renascentistas, como Pico </a:t>
            </a:r>
            <a:r>
              <a:rPr lang="pt-BR" dirty="0" err="1"/>
              <a:t>della</a:t>
            </a:r>
            <a:r>
              <a:rPr lang="pt-BR" dirty="0"/>
              <a:t> </a:t>
            </a:r>
            <a:r>
              <a:rPr lang="pt-BR" dirty="0" err="1"/>
              <a:t>Mirandola</a:t>
            </a:r>
            <a:r>
              <a:rPr lang="pt-BR" dirty="0"/>
              <a:t>, que combinava teologia cristã e filosofia clássica com algumas pitadas de certo cientificismo. </a:t>
            </a:r>
          </a:p>
          <a:p>
            <a:r>
              <a:rPr lang="pt-BR" dirty="0"/>
              <a:t>Florença girava ao redor dos banqueiros, como os Médici, os Pazzi e os Strozzi.</a:t>
            </a:r>
          </a:p>
          <a:p>
            <a:r>
              <a:rPr lang="pt-BR" dirty="0"/>
              <a:t>Em 1414, os Médici haviam se tornado banqueiros do Papa</a:t>
            </a:r>
          </a:p>
          <a:p>
            <a:r>
              <a:rPr lang="pt-BR" dirty="0"/>
              <a:t>Além disso, acompanhava os passos de Lourenço de Médici, estadista, poeta e patrono das artes, também envolvido nas intrigas florentinas. </a:t>
            </a:r>
          </a:p>
          <a:p>
            <a:endParaRPr lang="pt-BR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76036C-C247-4F63-AE7F-2ADB1D496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671579"/>
            <a:ext cx="4946649" cy="4792115"/>
            <a:chOff x="0" y="1671579"/>
            <a:chExt cx="4946649" cy="479211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6E007C2-3152-4316-9102-D76C4E77F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4534" y="1671579"/>
              <a:ext cx="4792115" cy="4792115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97CD397-C9CD-43FA-ABEF-9C3530B00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115933"/>
              <a:ext cx="4320000" cy="43200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m 3" descr="Desenho de criança colorido&#10;&#10;Descrição gerada automaticamente com confiança baixa">
            <a:extLst>
              <a:ext uri="{FF2B5EF4-FFF2-40B4-BE49-F238E27FC236}">
                <a16:creationId xmlns:a16="http://schemas.microsoft.com/office/drawing/2014/main" id="{FA688768-DFAD-415D-8F35-EB50120A63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47" r="2" b="12475"/>
          <a:stretch/>
        </p:blipFill>
        <p:spPr>
          <a:xfrm>
            <a:off x="579025" y="2169113"/>
            <a:ext cx="4320000" cy="4320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508000"/>
          </a:effectLst>
        </p:spPr>
      </p:pic>
    </p:spTree>
    <p:extLst>
      <p:ext uri="{BB962C8B-B14F-4D97-AF65-F5344CB8AC3E}">
        <p14:creationId xmlns:p14="http://schemas.microsoft.com/office/powerpoint/2010/main" val="370132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9CD3E6-968F-41B1-B6FA-C6FD9B728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9925ED-C11C-B1E7-7BC9-2CBFE546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1953501"/>
          </a:xfrm>
        </p:spPr>
        <p:txBody>
          <a:bodyPr anchor="t">
            <a:normAutofit/>
          </a:bodyPr>
          <a:lstStyle/>
          <a:p>
            <a:r>
              <a:rPr lang="pt-BR" sz="5100" dirty="0"/>
              <a:t>O início da carreira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46FD87-0CCE-392D-F4E6-CA1EF325E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8" cy="5768725"/>
          </a:xfrm>
        </p:spPr>
        <p:txBody>
          <a:bodyPr anchor="t">
            <a:normAutofit/>
          </a:bodyPr>
          <a:lstStyle/>
          <a:p>
            <a:pPr>
              <a:lnSpc>
                <a:spcPct val="115000"/>
              </a:lnSpc>
            </a:pPr>
            <a:r>
              <a:rPr lang="pt-BR" sz="1500" dirty="0"/>
              <a:t>Piero Soderini (1450-1522), foi político florentino e governou o estado de Florença no período renascentista</a:t>
            </a:r>
          </a:p>
          <a:p>
            <a:pPr>
              <a:lnSpc>
                <a:spcPct val="115000"/>
              </a:lnSpc>
            </a:pPr>
            <a:r>
              <a:rPr lang="pt-BR" sz="1500" dirty="0"/>
              <a:t>Foi eleito magistrado vitalício (comando das milícias e, mais tarde, da Justiça) em 1502 pelos florentinos, após a expulsão de Piero de Medici</a:t>
            </a:r>
          </a:p>
          <a:p>
            <a:pPr>
              <a:lnSpc>
                <a:spcPct val="115000"/>
              </a:lnSpc>
            </a:pPr>
            <a:r>
              <a:rPr lang="pt-BR" sz="1500" dirty="0"/>
              <a:t>Seu governo foi moderado, embora ele não possuísse as qualidades de um grande estadista. Introduziu um sistema de milícia nacional no lugar de mercenários estrangeiros</a:t>
            </a:r>
          </a:p>
          <a:p>
            <a:pPr>
              <a:lnSpc>
                <a:spcPct val="115000"/>
              </a:lnSpc>
            </a:pPr>
            <a:r>
              <a:rPr lang="pt-BR" sz="1500" dirty="0"/>
              <a:t>Maquiavel o serviu como segundo chanceler e embaixador. Embora Maquiavel inicialmente tivesse muito respeito por Soderini, sua atitude foi mudada pelos eventos que levaram à queda de Soderini.</a:t>
            </a:r>
          </a:p>
          <a:p>
            <a:pPr>
              <a:lnSpc>
                <a:spcPct val="115000"/>
              </a:lnSpc>
            </a:pPr>
            <a:r>
              <a:rPr lang="pt-BR" sz="1500" dirty="0"/>
              <a:t>Grato à França, que o auxiliou, Soderini sempre se posicionou ao lado da França na política italiana. </a:t>
            </a:r>
          </a:p>
          <a:p>
            <a:pPr>
              <a:lnSpc>
                <a:spcPct val="115000"/>
              </a:lnSpc>
            </a:pPr>
            <a:r>
              <a:rPr lang="pt-BR" sz="1500" dirty="0"/>
              <a:t>Em 1512 os Medici voltaram a Florença com a ajuda de um exército espanhol, depuseram Soderini e o levaram ao exílio.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76036C-C247-4F63-AE7F-2ADB1D496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671579"/>
            <a:ext cx="4946649" cy="4792115"/>
            <a:chOff x="0" y="1671579"/>
            <a:chExt cx="4946649" cy="479211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6E007C2-3152-4316-9102-D76C4E77F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4534" y="1671579"/>
              <a:ext cx="4792115" cy="4792115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97CD397-C9CD-43FA-ABEF-9C3530B00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115933"/>
              <a:ext cx="4320000" cy="43200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m 3" descr="Desenho de homem com barba e chapéu&#10;&#10;Descrição gerada automaticamente com confiança média">
            <a:extLst>
              <a:ext uri="{FF2B5EF4-FFF2-40B4-BE49-F238E27FC236}">
                <a16:creationId xmlns:a16="http://schemas.microsoft.com/office/drawing/2014/main" id="{276C6CCC-3106-8A6A-21D1-28F994F7F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5" r="1" b="26126"/>
          <a:stretch/>
        </p:blipFill>
        <p:spPr>
          <a:xfrm>
            <a:off x="579025" y="2169113"/>
            <a:ext cx="4320000" cy="4320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508000"/>
          </a:effectLst>
        </p:spPr>
      </p:pic>
    </p:spTree>
    <p:extLst>
      <p:ext uri="{BB962C8B-B14F-4D97-AF65-F5344CB8AC3E}">
        <p14:creationId xmlns:p14="http://schemas.microsoft.com/office/powerpoint/2010/main" val="213057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81C8C0F4-5C44-4C3F-B321-5CB3E2BA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987A62DB-71D7-497D-BE1C-933ECB515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FDAC2767-A7E3-4697-90F6-443A58314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AB23E396-A746-411A-8709-32ABC4DDE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135C986-CB82-4211-A910-D232B9BCA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37F2C8F-CC11-4A18-AA7E-AE8C022CD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000" y="1"/>
            <a:ext cx="6858000" cy="6857999"/>
          </a:xfrm>
          <a:custGeom>
            <a:avLst/>
            <a:gdLst>
              <a:gd name="connsiteX0" fmla="*/ 3428961 w 6858000"/>
              <a:gd name="connsiteY0" fmla="*/ 0 h 6857999"/>
              <a:gd name="connsiteX1" fmla="*/ 3429042 w 6858000"/>
              <a:gd name="connsiteY1" fmla="*/ 0 h 6857999"/>
              <a:gd name="connsiteX2" fmla="*/ 3605457 w 6858000"/>
              <a:gd name="connsiteY2" fmla="*/ 4461 h 6857999"/>
              <a:gd name="connsiteX3" fmla="*/ 6858000 w 6858000"/>
              <a:gd name="connsiteY3" fmla="*/ 3429000 h 6857999"/>
              <a:gd name="connsiteX4" fmla="*/ 3429001 w 6858000"/>
              <a:gd name="connsiteY4" fmla="*/ 6857999 h 6857999"/>
              <a:gd name="connsiteX5" fmla="*/ 0 w 6858000"/>
              <a:gd name="connsiteY5" fmla="*/ 3429000 h 6857999"/>
              <a:gd name="connsiteX6" fmla="*/ 3252545 w 6858000"/>
              <a:gd name="connsiteY6" fmla="*/ 44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6857999">
                <a:moveTo>
                  <a:pt x="3428961" y="0"/>
                </a:moveTo>
                <a:lnTo>
                  <a:pt x="3429042" y="0"/>
                </a:lnTo>
                <a:lnTo>
                  <a:pt x="3605457" y="4461"/>
                </a:lnTo>
                <a:cubicBezTo>
                  <a:pt x="5417236" y="96300"/>
                  <a:pt x="6858000" y="1594396"/>
                  <a:pt x="6858000" y="3429000"/>
                </a:cubicBezTo>
                <a:cubicBezTo>
                  <a:pt x="6858000" y="5322784"/>
                  <a:pt x="5322784" y="6857999"/>
                  <a:pt x="3429001" y="6857999"/>
                </a:cubicBezTo>
                <a:cubicBezTo>
                  <a:pt x="1535216" y="6857999"/>
                  <a:pt x="0" y="5322784"/>
                  <a:pt x="0" y="3429000"/>
                </a:cubicBezTo>
                <a:cubicBezTo>
                  <a:pt x="0" y="1594396"/>
                  <a:pt x="1440765" y="96300"/>
                  <a:pt x="3252545" y="4461"/>
                </a:cubicBezTo>
                <a:close/>
              </a:path>
            </a:pathLst>
          </a:custGeom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D5D7FC-7941-F7B2-D533-AFB87CB96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2181946"/>
          </a:xfrm>
        </p:spPr>
        <p:txBody>
          <a:bodyPr anchor="t">
            <a:normAutofit/>
          </a:bodyPr>
          <a:lstStyle/>
          <a:p>
            <a:r>
              <a:rPr lang="pt-BR" dirty="0"/>
              <a:t>Os Médici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2CBD2A9-BB63-BC89-3E90-BDF304089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947121"/>
            <a:ext cx="4500562" cy="3361604"/>
          </a:xfrm>
        </p:spPr>
        <p:txBody>
          <a:bodyPr anchor="t">
            <a:normAutofit/>
          </a:bodyPr>
          <a:lstStyle/>
          <a:p>
            <a:pPr>
              <a:lnSpc>
                <a:spcPct val="115000"/>
              </a:lnSpc>
            </a:pPr>
            <a:r>
              <a:rPr lang="pt-BR" sz="1100"/>
              <a:t>Os Medici formaram uma dinastia política na região da Toscana</a:t>
            </a:r>
          </a:p>
          <a:p>
            <a:pPr>
              <a:lnSpc>
                <a:spcPct val="115000"/>
              </a:lnSpc>
            </a:pPr>
            <a:r>
              <a:rPr lang="pt-BR" sz="1100"/>
              <a:t>Esta família gerou quatro papas (João, Júlio, João de Ângelo e Alexandre Otaviano, entre 1513 e 1605) e, a partir de 1531, os Médici tornaram-se os líderes hereditários do Ducado de Florença</a:t>
            </a:r>
          </a:p>
          <a:p>
            <a:pPr>
              <a:lnSpc>
                <a:spcPct val="115000"/>
              </a:lnSpc>
            </a:pPr>
            <a:r>
              <a:rPr lang="pt-BR" sz="1100"/>
              <a:t>Em 1569, o ducado foi elevada à categoria de grão-ducado, governado pela família desde o seu início até 1737, com a morte de João Gastão de Médici</a:t>
            </a:r>
          </a:p>
          <a:p>
            <a:pPr>
              <a:lnSpc>
                <a:spcPct val="115000"/>
              </a:lnSpc>
            </a:pPr>
            <a:r>
              <a:rPr lang="pt-BR" sz="1100"/>
              <a:t>Catarina de Médici (1519–1589) foi Rainha da França. Teria sido leitora atenta d´O Príncipe e aplicado suas teses na Noite de São Bartolomeu, narrada na obra “Rainha Margot”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8B14826-6D6D-B47C-F14F-A6E227D37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296" y="1629000"/>
            <a:ext cx="270940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5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4F9B187-EC02-44E0-99C7-5D629D664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6B683D-13FA-4605-8648-01FC9C82F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52A959-AA36-4E4C-940B-F33A7BE0A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FC38A9-EA65-4BD6-A6E1-CAD07CCB8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9E36CA9-9013-4306-B36F-2E349B6FE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E8D3FFE-4362-43F6-99D3-1B83F7AD5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AA39D6-8796-468A-8C18-D17C0BBF2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5967788-298A-4B75-B02F-0625E5F84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D0FB4E1-29BE-427B-9999-B25351A07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9914662-C165-4AD1-89C0-F6C47C1090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84C8199-BC83-4D02-8937-CF9AB0F4CF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28F3F3-1D22-45C2-8627-C7E4E74BD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D8267F7-1115-4F9A-BEF5-BB6664B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586A82-9E6C-48D7-B5B7-3BDA73F7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15" y="540000"/>
            <a:ext cx="4554821" cy="2186096"/>
          </a:xfrm>
        </p:spPr>
        <p:txBody>
          <a:bodyPr anchor="t">
            <a:normAutofit/>
          </a:bodyPr>
          <a:lstStyle/>
          <a:p>
            <a:r>
              <a:rPr lang="pt-BR" sz="4700"/>
              <a:t>O aprendizado com César Bórgia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4E221E-E4F3-4D25-8DC8-8A3D08C83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491700" y="811038"/>
            <a:ext cx="6131951" cy="5783897"/>
            <a:chOff x="4925125" y="3600"/>
            <a:chExt cx="7266875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DCB79C8-6A25-43E7-AC87-D1D7C607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BABC8D9-79F4-4665-99B3-4EA1B520E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08BC036-0C59-4D8B-8F96-46D122C90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A7A2BDEC-BA25-4FD0-9842-9FAA019B4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56" r="-2" b="11842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32EEE4-9DF1-42F6-8044-E0EB38F3D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63" y="2947121"/>
            <a:ext cx="4537073" cy="3361604"/>
          </a:xfrm>
        </p:spPr>
        <p:txBody>
          <a:bodyPr anchor="t">
            <a:normAutofit/>
          </a:bodyPr>
          <a:lstStyle/>
          <a:p>
            <a:pPr>
              <a:lnSpc>
                <a:spcPct val="115000"/>
              </a:lnSpc>
            </a:pPr>
            <a:r>
              <a:rPr lang="pt-BR" sz="1300"/>
              <a:t>No início de 1500, Maquiavel começa a seguir os passos de César Bórgia, filho do Papa. Sobre ele, sentencia:</a:t>
            </a:r>
          </a:p>
          <a:p>
            <a:pPr lvl="1">
              <a:lnSpc>
                <a:spcPct val="115000"/>
              </a:lnSpc>
            </a:pPr>
            <a:r>
              <a:rPr lang="pt-BR" sz="1300" i="1"/>
              <a:t>Esse senhor é realmente esplêndido e magnífico, e na guerra não há empresa tão grande que não lhe pareça pequena. Na busca de territórios e de glória, nunca descansa nem reconhece perigo. Chega a um lugar antes que saibam que partiu de outro. É popular entre seus soldados e juntou os melhores homens da Itália. Essas coisas o fazem vitorioso e formidável, particularmente quando se acrescenta a elas a sua perpétua boa sorte</a:t>
            </a:r>
            <a:endParaRPr lang="pt-BR" sz="1300"/>
          </a:p>
        </p:txBody>
      </p:sp>
    </p:spTree>
    <p:extLst>
      <p:ext uri="{BB962C8B-B14F-4D97-AF65-F5344CB8AC3E}">
        <p14:creationId xmlns:p14="http://schemas.microsoft.com/office/powerpoint/2010/main" val="381708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FF35E-A3E4-4EF7-B130-3EE22749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/>
              <a:t>O que escreve nesta obra?</a:t>
            </a:r>
          </a:p>
        </p:txBody>
      </p:sp>
      <p:pic>
        <p:nvPicPr>
          <p:cNvPr id="18" name="Picture 17" descr="Padrão do plano de fundo&#10;&#10;Descrição gerada automaticamente">
            <a:extLst>
              <a:ext uri="{FF2B5EF4-FFF2-40B4-BE49-F238E27FC236}">
                <a16:creationId xmlns:a16="http://schemas.microsoft.com/office/drawing/2014/main" id="{74CB48EE-E955-4F4D-AFA0-67D1AB50F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93" r="2704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17" name="Espaço Reservado para Conteúdo 2">
            <a:extLst>
              <a:ext uri="{FF2B5EF4-FFF2-40B4-BE49-F238E27FC236}">
                <a16:creationId xmlns:a16="http://schemas.microsoft.com/office/drawing/2014/main" id="{B6878FE2-8EA3-4C3E-B05F-0D3482B336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333297"/>
          <a:ext cx="4619621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747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2">
            <a:extLst>
              <a:ext uri="{FF2B5EF4-FFF2-40B4-BE49-F238E27FC236}">
                <a16:creationId xmlns:a16="http://schemas.microsoft.com/office/drawing/2014/main" id="{B4F9B187-EC02-44E0-99C7-5D629D664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34">
            <a:extLst>
              <a:ext uri="{FF2B5EF4-FFF2-40B4-BE49-F238E27FC236}">
                <a16:creationId xmlns:a16="http://schemas.microsoft.com/office/drawing/2014/main" id="{7C6B683D-13FA-4605-8648-01FC9C82F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54" name="Rectangle 35">
              <a:extLst>
                <a:ext uri="{FF2B5EF4-FFF2-40B4-BE49-F238E27FC236}">
                  <a16:creationId xmlns:a16="http://schemas.microsoft.com/office/drawing/2014/main" id="{9852A959-AA36-4E4C-940B-F33A7BE0A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FFC38A9-EA65-4BD6-A6E1-CAD07CCB8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9E36CA9-9013-4306-B36F-2E349B6FE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5" name="Group 38">
              <a:extLst>
                <a:ext uri="{FF2B5EF4-FFF2-40B4-BE49-F238E27FC236}">
                  <a16:creationId xmlns:a16="http://schemas.microsoft.com/office/drawing/2014/main" id="{CE8D3FFE-4362-43F6-99D3-1B83F7AD5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7AA39D6-8796-468A-8C18-D17C0BBF2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44">
                <a:extLst>
                  <a:ext uri="{FF2B5EF4-FFF2-40B4-BE49-F238E27FC236}">
                    <a16:creationId xmlns:a16="http://schemas.microsoft.com/office/drawing/2014/main" id="{75967788-298A-4B75-B02F-0625E5F84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39">
              <a:extLst>
                <a:ext uri="{FF2B5EF4-FFF2-40B4-BE49-F238E27FC236}">
                  <a16:creationId xmlns:a16="http://schemas.microsoft.com/office/drawing/2014/main" id="{8D0FB4E1-29BE-427B-9999-B25351A07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39914662-C165-4AD1-89C0-F6C47C1090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42">
                <a:extLst>
                  <a:ext uri="{FF2B5EF4-FFF2-40B4-BE49-F238E27FC236}">
                    <a16:creationId xmlns:a16="http://schemas.microsoft.com/office/drawing/2014/main" id="{384C8199-BC83-4D02-8937-CF9AB0F4CF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Rectangle 40">
              <a:extLst>
                <a:ext uri="{FF2B5EF4-FFF2-40B4-BE49-F238E27FC236}">
                  <a16:creationId xmlns:a16="http://schemas.microsoft.com/office/drawing/2014/main" id="{4A28F3F3-1D22-45C2-8627-C7E4E74BD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D8267F7-1115-4F9A-BEF5-BB6664B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9DA1E3-CFE4-43A6-9D27-C57CEB111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15" y="540000"/>
            <a:ext cx="4554821" cy="2186096"/>
          </a:xfrm>
        </p:spPr>
        <p:txBody>
          <a:bodyPr anchor="t">
            <a:normAutofit/>
          </a:bodyPr>
          <a:lstStyle/>
          <a:p>
            <a:r>
              <a:rPr lang="pt-BR" sz="4700"/>
              <a:t>Sobre a </a:t>
            </a:r>
            <a:r>
              <a:rPr lang="pt-BR" sz="4700" i="1"/>
              <a:t>virtú</a:t>
            </a:r>
            <a:r>
              <a:rPr lang="pt-BR" sz="4700"/>
              <a:t> e a conquista da Fortuna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B4E221E-E4F3-4D25-8DC8-8A3D08C83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491700" y="811038"/>
            <a:ext cx="6131951" cy="5783897"/>
            <a:chOff x="4925125" y="3600"/>
            <a:chExt cx="7266875" cy="68544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DCB79C8-6A25-43E7-AC87-D1D7C607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BABC8D9-79F4-4665-99B3-4EA1B520E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08BC036-0C59-4D8B-8F96-46D122C90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2E93029B-C62C-4980-998F-2E4F2FAE8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50" r="-1" b="-1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A9CDD1-2C0D-458B-B08C-6B27384E8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63" y="2947121"/>
            <a:ext cx="4537073" cy="3361604"/>
          </a:xfrm>
        </p:spPr>
        <p:txBody>
          <a:bodyPr anchor="t">
            <a:normAutofit/>
          </a:bodyPr>
          <a:lstStyle/>
          <a:p>
            <a:pPr>
              <a:lnSpc>
                <a:spcPct val="115000"/>
              </a:lnSpc>
            </a:pPr>
            <a:r>
              <a:rPr lang="pt-BR" sz="1100"/>
              <a:t>No penúltimo capítulo d´O Príncipe sustenta que os homens são controlados por Deus e pela Fortuna.</a:t>
            </a:r>
          </a:p>
          <a:p>
            <a:pPr>
              <a:lnSpc>
                <a:spcPct val="115000"/>
              </a:lnSpc>
            </a:pPr>
            <a:r>
              <a:rPr lang="pt-BR" sz="1100"/>
              <a:t>Fortuna, contudo, é conquistada pela sedução. </a:t>
            </a:r>
          </a:p>
          <a:p>
            <a:pPr>
              <a:lnSpc>
                <a:spcPct val="115000"/>
              </a:lnSpc>
            </a:pPr>
            <a:r>
              <a:rPr lang="pt-BR" sz="1100"/>
              <a:t>Na verdade, articula a necessidade da força com a sedução. </a:t>
            </a:r>
          </a:p>
          <a:p>
            <a:pPr>
              <a:lnSpc>
                <a:spcPct val="115000"/>
              </a:lnSpc>
            </a:pPr>
            <a:r>
              <a:rPr lang="pt-BR" sz="1100"/>
              <a:t>Ao controlar a deusa, o Príncipe poderá atingir objetivos mais altos: a honra, a riqueza, a influência, a glória e o poder.</a:t>
            </a:r>
          </a:p>
          <a:p>
            <a:pPr>
              <a:lnSpc>
                <a:spcPct val="115000"/>
              </a:lnSpc>
            </a:pPr>
            <a:r>
              <a:rPr lang="pt-BR" sz="1100"/>
              <a:t>Maquiavel cria, assim, o palco do jogo político. </a:t>
            </a:r>
          </a:p>
          <a:p>
            <a:pPr>
              <a:lnSpc>
                <a:spcPct val="115000"/>
              </a:lnSpc>
            </a:pPr>
            <a:r>
              <a:rPr lang="pt-BR" sz="1100"/>
              <a:t>Sustenta que “não pode haver boas leis onde não há boas armas”, </a:t>
            </a:r>
          </a:p>
        </p:txBody>
      </p:sp>
    </p:spTree>
    <p:extLst>
      <p:ext uri="{BB962C8B-B14F-4D97-AF65-F5344CB8AC3E}">
        <p14:creationId xmlns:p14="http://schemas.microsoft.com/office/powerpoint/2010/main" val="69683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A37F6730-8F76-4239-8CBA-B914B02A7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0">
            <a:extLst>
              <a:ext uri="{FF2B5EF4-FFF2-40B4-BE49-F238E27FC236}">
                <a16:creationId xmlns:a16="http://schemas.microsoft.com/office/drawing/2014/main" id="{DE11E5CC-3C1F-4093-97B6-6433FBF9A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28D720AE-B07F-482D-B526-4A9C632DA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76F0BCA-E2AA-4AED-9091-1E820FF25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D2B33-982E-4EC0-9252-B8A7383C9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14">
              <a:extLst>
                <a:ext uri="{FF2B5EF4-FFF2-40B4-BE49-F238E27FC236}">
                  <a16:creationId xmlns:a16="http://schemas.microsoft.com/office/drawing/2014/main" id="{9250D86D-299E-4837-B82C-B97DACC97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4EFAF9-4DE5-4C1F-BF17-0A5930FFF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0">
                <a:extLst>
                  <a:ext uri="{FF2B5EF4-FFF2-40B4-BE49-F238E27FC236}">
                    <a16:creationId xmlns:a16="http://schemas.microsoft.com/office/drawing/2014/main" id="{A857D782-AB09-4CB1-A94A-54F935E709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15">
              <a:extLst>
                <a:ext uri="{FF2B5EF4-FFF2-40B4-BE49-F238E27FC236}">
                  <a16:creationId xmlns:a16="http://schemas.microsoft.com/office/drawing/2014/main" id="{94E95A3B-E29B-40AA-B9DD-FF0BA512F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0" name="Rectangle 17">
                <a:extLst>
                  <a:ext uri="{FF2B5EF4-FFF2-40B4-BE49-F238E27FC236}">
                    <a16:creationId xmlns:a16="http://schemas.microsoft.com/office/drawing/2014/main" id="{1A71F79C-8170-4729-A592-753969B849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18">
                <a:extLst>
                  <a:ext uri="{FF2B5EF4-FFF2-40B4-BE49-F238E27FC236}">
                    <a16:creationId xmlns:a16="http://schemas.microsoft.com/office/drawing/2014/main" id="{8AE5C556-02CA-4512-9F5F-7088484CF7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B75FD132-C2ED-4807-B2DA-D428F9C44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1967F12-B0C4-4D31-8D63-89945DCD2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FA62F1-9DAB-2EFC-2098-D0DBF125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136400"/>
            <a:ext cx="4500561" cy="2181946"/>
          </a:xfrm>
        </p:spPr>
        <p:txBody>
          <a:bodyPr anchor="b">
            <a:normAutofit/>
          </a:bodyPr>
          <a:lstStyle/>
          <a:p>
            <a:r>
              <a:rPr lang="pt-BR"/>
              <a:t>Governo misto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30DAAB-0139-3CAC-DCA2-ED73DB49B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540000"/>
            <a:ext cx="4500562" cy="3361604"/>
          </a:xfrm>
        </p:spPr>
        <p:txBody>
          <a:bodyPr anchor="t">
            <a:normAutofit/>
          </a:bodyPr>
          <a:lstStyle/>
          <a:p>
            <a:pPr>
              <a:lnSpc>
                <a:spcPct val="115000"/>
              </a:lnSpc>
            </a:pPr>
            <a:r>
              <a:rPr lang="pt-BR" sz="1500"/>
              <a:t>Maquiavel teria antecipado o equilíbrio entre poderes na República</a:t>
            </a:r>
          </a:p>
          <a:p>
            <a:pPr>
              <a:lnSpc>
                <a:spcPct val="115000"/>
              </a:lnSpc>
            </a:pPr>
            <a:r>
              <a:rPr lang="pt-BR" sz="1500"/>
              <a:t>O exemplo de governo misto dado por Maquiavel é a república romana que obteve o equilíbrio dos três poderes (monarquia, aristocracia e o povo) garantindo a durabilidade da constituição e a liberdade interna dos cidadãos – sendo esta última a condição primordial para um bom governo e para a estabilidade do Estado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35ECA5-900E-8C8B-2851-9F3597F36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178" y="540000"/>
            <a:ext cx="3836202" cy="57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10555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794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Avenir Next LT Pro</vt:lpstr>
      <vt:lpstr>Bell MT</vt:lpstr>
      <vt:lpstr>GlowVTI</vt:lpstr>
      <vt:lpstr>O Príncipe</vt:lpstr>
      <vt:lpstr>O mapa da futura Itália</vt:lpstr>
      <vt:lpstr>Sobre Niccolò Machiavelli (1469-1527) </vt:lpstr>
      <vt:lpstr>O início da carreira</vt:lpstr>
      <vt:lpstr>Os Médici</vt:lpstr>
      <vt:lpstr>O aprendizado com César Bórgia</vt:lpstr>
      <vt:lpstr>O que escreve nesta obra?</vt:lpstr>
      <vt:lpstr>Sobre a virtú e a conquista da Fortuna</vt:lpstr>
      <vt:lpstr>Governo misto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Príncipe</dc:title>
  <dc:creator>Rudá Ricci</dc:creator>
  <cp:lastModifiedBy>Rudá Ricci</cp:lastModifiedBy>
  <cp:revision>1</cp:revision>
  <dcterms:created xsi:type="dcterms:W3CDTF">2023-09-19T15:39:16Z</dcterms:created>
  <dcterms:modified xsi:type="dcterms:W3CDTF">2023-09-19T15:50:58Z</dcterms:modified>
</cp:coreProperties>
</file>