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07D10-2A79-4E3F-A2A5-EC975F498E4D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49CE806-6E13-46C0-9B60-2A89D830A4E9}">
      <dgm:prSet/>
      <dgm:spPr/>
      <dgm:t>
        <a:bodyPr/>
        <a:lstStyle/>
        <a:p>
          <a:r>
            <a:rPr lang="pt-BR"/>
            <a:t>Queda de aprovação (6%, de agosto a outubro) do governo indica quebra de empatia </a:t>
          </a:r>
          <a:endParaRPr lang="en-US"/>
        </a:p>
      </dgm:t>
    </dgm:pt>
    <dgm:pt modelId="{D9E253A3-9042-46DD-897D-5E6C11FA3E0B}" type="parTrans" cxnId="{95866386-706D-4C76-95CE-9A2AD1989885}">
      <dgm:prSet/>
      <dgm:spPr/>
      <dgm:t>
        <a:bodyPr/>
        <a:lstStyle/>
        <a:p>
          <a:endParaRPr lang="en-US"/>
        </a:p>
      </dgm:t>
    </dgm:pt>
    <dgm:pt modelId="{F4C4452F-B682-4835-8A14-7710E5353A02}" type="sibTrans" cxnId="{95866386-706D-4C76-95CE-9A2AD1989885}">
      <dgm:prSet/>
      <dgm:spPr/>
      <dgm:t>
        <a:bodyPr/>
        <a:lstStyle/>
        <a:p>
          <a:endParaRPr lang="en-US"/>
        </a:p>
      </dgm:t>
    </dgm:pt>
    <dgm:pt modelId="{869D4C59-F8D5-4DA4-B4F1-54CE4B0304B2}">
      <dgm:prSet/>
      <dgm:spPr/>
      <dgm:t>
        <a:bodyPr/>
        <a:lstStyle/>
        <a:p>
          <a:r>
            <a:rPr lang="pt-BR"/>
            <a:t>Lula prioriza negociações com Centrão</a:t>
          </a:r>
          <a:endParaRPr lang="en-US"/>
        </a:p>
      </dgm:t>
    </dgm:pt>
    <dgm:pt modelId="{2C60F8C5-307D-453E-B331-EBC583935C6E}" type="parTrans" cxnId="{F12FE820-39AC-49EE-A3D3-58234502A9E6}">
      <dgm:prSet/>
      <dgm:spPr/>
      <dgm:t>
        <a:bodyPr/>
        <a:lstStyle/>
        <a:p>
          <a:endParaRPr lang="en-US"/>
        </a:p>
      </dgm:t>
    </dgm:pt>
    <dgm:pt modelId="{FC2BA9F4-F3ED-4151-8D54-374E450DB20C}" type="sibTrans" cxnId="{F12FE820-39AC-49EE-A3D3-58234502A9E6}">
      <dgm:prSet/>
      <dgm:spPr/>
      <dgm:t>
        <a:bodyPr/>
        <a:lstStyle/>
        <a:p>
          <a:endParaRPr lang="en-US"/>
        </a:p>
      </dgm:t>
    </dgm:pt>
    <dgm:pt modelId="{3624FD30-5175-405D-9684-6A609F343D05}">
      <dgm:prSet/>
      <dgm:spPr/>
      <dgm:t>
        <a:bodyPr/>
        <a:lstStyle/>
        <a:p>
          <a:r>
            <a:rPr lang="pt-BR"/>
            <a:t>Comunicação social do governo é amplamente criticada</a:t>
          </a:r>
          <a:endParaRPr lang="en-US"/>
        </a:p>
      </dgm:t>
    </dgm:pt>
    <dgm:pt modelId="{8AEAA891-DF38-4DE3-9F8E-69AAD21EAFDE}" type="parTrans" cxnId="{BA8FA84A-D660-4A83-B8A8-08FAF8EA0114}">
      <dgm:prSet/>
      <dgm:spPr/>
      <dgm:t>
        <a:bodyPr/>
        <a:lstStyle/>
        <a:p>
          <a:endParaRPr lang="en-US"/>
        </a:p>
      </dgm:t>
    </dgm:pt>
    <dgm:pt modelId="{C58461F9-554A-4BC9-BE71-BB6E6B1FFDFC}" type="sibTrans" cxnId="{BA8FA84A-D660-4A83-B8A8-08FAF8EA0114}">
      <dgm:prSet/>
      <dgm:spPr/>
      <dgm:t>
        <a:bodyPr/>
        <a:lstStyle/>
        <a:p>
          <a:endParaRPr lang="en-US"/>
        </a:p>
      </dgm:t>
    </dgm:pt>
    <dgm:pt modelId="{DC27746F-CB56-4B6A-AA77-FBB44C94032E}">
      <dgm:prSet/>
      <dgm:spPr/>
      <dgm:t>
        <a:bodyPr/>
        <a:lstStyle/>
        <a:p>
          <a:r>
            <a:rPr lang="pt-BR"/>
            <a:t>Lula estaria mirando nas eleições municipais? Qual seria a “agenda oculta”?</a:t>
          </a:r>
          <a:endParaRPr lang="en-US"/>
        </a:p>
      </dgm:t>
    </dgm:pt>
    <dgm:pt modelId="{9D8CCEAA-D2D4-4534-9B0D-DBF18F6E70A8}" type="parTrans" cxnId="{18D330CE-FB90-42F2-A396-A96D8C4E2233}">
      <dgm:prSet/>
      <dgm:spPr/>
      <dgm:t>
        <a:bodyPr/>
        <a:lstStyle/>
        <a:p>
          <a:endParaRPr lang="en-US"/>
        </a:p>
      </dgm:t>
    </dgm:pt>
    <dgm:pt modelId="{41B3C801-ADB4-486E-9FD5-81161442FE31}" type="sibTrans" cxnId="{18D330CE-FB90-42F2-A396-A96D8C4E2233}">
      <dgm:prSet/>
      <dgm:spPr/>
      <dgm:t>
        <a:bodyPr/>
        <a:lstStyle/>
        <a:p>
          <a:endParaRPr lang="en-US"/>
        </a:p>
      </dgm:t>
    </dgm:pt>
    <dgm:pt modelId="{D8442109-B295-468D-94BC-8B38A09CA533}" type="pres">
      <dgm:prSet presAssocID="{95207D10-2A79-4E3F-A2A5-EC975F498E4D}" presName="matrix" presStyleCnt="0">
        <dgm:presLayoutVars>
          <dgm:chMax val="1"/>
          <dgm:dir/>
          <dgm:resizeHandles val="exact"/>
        </dgm:presLayoutVars>
      </dgm:prSet>
      <dgm:spPr/>
    </dgm:pt>
    <dgm:pt modelId="{75B1C0AE-C64F-4490-AA09-E172B9DB119C}" type="pres">
      <dgm:prSet presAssocID="{95207D10-2A79-4E3F-A2A5-EC975F498E4D}" presName="diamond" presStyleLbl="bgShp" presStyleIdx="0" presStyleCnt="1"/>
      <dgm:spPr/>
    </dgm:pt>
    <dgm:pt modelId="{C9F4680B-DE0F-4877-AE3B-E32632A1EDEB}" type="pres">
      <dgm:prSet presAssocID="{95207D10-2A79-4E3F-A2A5-EC975F498E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41DD26-730F-4E7F-8475-352F2FBCAF2B}" type="pres">
      <dgm:prSet presAssocID="{95207D10-2A79-4E3F-A2A5-EC975F498E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DE96E0-D373-452C-B265-01AE16BAAFAC}" type="pres">
      <dgm:prSet presAssocID="{95207D10-2A79-4E3F-A2A5-EC975F498E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ED21AC-591F-4F52-AAA2-33B89FA7B568}" type="pres">
      <dgm:prSet presAssocID="{95207D10-2A79-4E3F-A2A5-EC975F498E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12FE820-39AC-49EE-A3D3-58234502A9E6}" srcId="{95207D10-2A79-4E3F-A2A5-EC975F498E4D}" destId="{869D4C59-F8D5-4DA4-B4F1-54CE4B0304B2}" srcOrd="1" destOrd="0" parTransId="{2C60F8C5-307D-453E-B331-EBC583935C6E}" sibTransId="{FC2BA9F4-F3ED-4151-8D54-374E450DB20C}"/>
    <dgm:cxn modelId="{BFDCEB28-7B3A-40DE-8F69-378C93C69D09}" type="presOf" srcId="{449CE806-6E13-46C0-9B60-2A89D830A4E9}" destId="{C9F4680B-DE0F-4877-AE3B-E32632A1EDEB}" srcOrd="0" destOrd="0" presId="urn:microsoft.com/office/officeart/2005/8/layout/matrix3"/>
    <dgm:cxn modelId="{BA8FA84A-D660-4A83-B8A8-08FAF8EA0114}" srcId="{95207D10-2A79-4E3F-A2A5-EC975F498E4D}" destId="{3624FD30-5175-405D-9684-6A609F343D05}" srcOrd="2" destOrd="0" parTransId="{8AEAA891-DF38-4DE3-9F8E-69AAD21EAFDE}" sibTransId="{C58461F9-554A-4BC9-BE71-BB6E6B1FFDFC}"/>
    <dgm:cxn modelId="{95866386-706D-4C76-95CE-9A2AD1989885}" srcId="{95207D10-2A79-4E3F-A2A5-EC975F498E4D}" destId="{449CE806-6E13-46C0-9B60-2A89D830A4E9}" srcOrd="0" destOrd="0" parTransId="{D9E253A3-9042-46DD-897D-5E6C11FA3E0B}" sibTransId="{F4C4452F-B682-4835-8A14-7710E5353A02}"/>
    <dgm:cxn modelId="{042BFDA8-1BB4-40C6-B4A1-446CB5333ACE}" type="presOf" srcId="{3624FD30-5175-405D-9684-6A609F343D05}" destId="{54DE96E0-D373-452C-B265-01AE16BAAFAC}" srcOrd="0" destOrd="0" presId="urn:microsoft.com/office/officeart/2005/8/layout/matrix3"/>
    <dgm:cxn modelId="{435DBDBC-FB07-4F28-81B9-051DD3CB0236}" type="presOf" srcId="{95207D10-2A79-4E3F-A2A5-EC975F498E4D}" destId="{D8442109-B295-468D-94BC-8B38A09CA533}" srcOrd="0" destOrd="0" presId="urn:microsoft.com/office/officeart/2005/8/layout/matrix3"/>
    <dgm:cxn modelId="{18D330CE-FB90-42F2-A396-A96D8C4E2233}" srcId="{95207D10-2A79-4E3F-A2A5-EC975F498E4D}" destId="{DC27746F-CB56-4B6A-AA77-FBB44C94032E}" srcOrd="3" destOrd="0" parTransId="{9D8CCEAA-D2D4-4534-9B0D-DBF18F6E70A8}" sibTransId="{41B3C801-ADB4-486E-9FD5-81161442FE31}"/>
    <dgm:cxn modelId="{B0CFEEDE-1E7B-42E2-81D2-37150CA3CF84}" type="presOf" srcId="{869D4C59-F8D5-4DA4-B4F1-54CE4B0304B2}" destId="{A341DD26-730F-4E7F-8475-352F2FBCAF2B}" srcOrd="0" destOrd="0" presId="urn:microsoft.com/office/officeart/2005/8/layout/matrix3"/>
    <dgm:cxn modelId="{1710A2F7-0977-4E9D-9835-E3DF6175172B}" type="presOf" srcId="{DC27746F-CB56-4B6A-AA77-FBB44C94032E}" destId="{D6ED21AC-591F-4F52-AAA2-33B89FA7B568}" srcOrd="0" destOrd="0" presId="urn:microsoft.com/office/officeart/2005/8/layout/matrix3"/>
    <dgm:cxn modelId="{59BA02DB-D370-4469-B67A-AE52E332CD20}" type="presParOf" srcId="{D8442109-B295-468D-94BC-8B38A09CA533}" destId="{75B1C0AE-C64F-4490-AA09-E172B9DB119C}" srcOrd="0" destOrd="0" presId="urn:microsoft.com/office/officeart/2005/8/layout/matrix3"/>
    <dgm:cxn modelId="{2513BF3A-76B0-46A7-8FCA-54C98DFD1FEE}" type="presParOf" srcId="{D8442109-B295-468D-94BC-8B38A09CA533}" destId="{C9F4680B-DE0F-4877-AE3B-E32632A1EDEB}" srcOrd="1" destOrd="0" presId="urn:microsoft.com/office/officeart/2005/8/layout/matrix3"/>
    <dgm:cxn modelId="{7D4F47CA-0920-4F49-A46C-E072A9C9DC04}" type="presParOf" srcId="{D8442109-B295-468D-94BC-8B38A09CA533}" destId="{A341DD26-730F-4E7F-8475-352F2FBCAF2B}" srcOrd="2" destOrd="0" presId="urn:microsoft.com/office/officeart/2005/8/layout/matrix3"/>
    <dgm:cxn modelId="{16FDC18B-BCA0-4FE7-8FA2-564E90455314}" type="presParOf" srcId="{D8442109-B295-468D-94BC-8B38A09CA533}" destId="{54DE96E0-D373-452C-B265-01AE16BAAFAC}" srcOrd="3" destOrd="0" presId="urn:microsoft.com/office/officeart/2005/8/layout/matrix3"/>
    <dgm:cxn modelId="{AD1FB636-883D-4F30-86AA-4C88F2941816}" type="presParOf" srcId="{D8442109-B295-468D-94BC-8B38A09CA533}" destId="{D6ED21AC-591F-4F52-AAA2-33B89FA7B56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1C0AE-C64F-4490-AA09-E172B9DB119C}">
      <dsp:nvSpPr>
        <dsp:cNvPr id="0" name=""/>
        <dsp:cNvSpPr/>
      </dsp:nvSpPr>
      <dsp:spPr>
        <a:xfrm>
          <a:off x="635507" y="0"/>
          <a:ext cx="5541264" cy="5541264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4680B-DE0F-4877-AE3B-E32632A1EDEB}">
      <dsp:nvSpPr>
        <dsp:cNvPr id="0" name=""/>
        <dsp:cNvSpPr/>
      </dsp:nvSpPr>
      <dsp:spPr>
        <a:xfrm>
          <a:off x="1161928" y="526420"/>
          <a:ext cx="2161092" cy="21610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Queda de aprovação (6%, de agosto a outubro) do governo indica quebra de empatia </a:t>
          </a:r>
          <a:endParaRPr lang="en-US" sz="1800" kern="1200"/>
        </a:p>
      </dsp:txBody>
      <dsp:txXfrm>
        <a:off x="1267424" y="631916"/>
        <a:ext cx="1950100" cy="1950100"/>
      </dsp:txXfrm>
    </dsp:sp>
    <dsp:sp modelId="{A341DD26-730F-4E7F-8475-352F2FBCAF2B}">
      <dsp:nvSpPr>
        <dsp:cNvPr id="0" name=""/>
        <dsp:cNvSpPr/>
      </dsp:nvSpPr>
      <dsp:spPr>
        <a:xfrm>
          <a:off x="3489258" y="526420"/>
          <a:ext cx="2161092" cy="21610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Lula prioriza negociações com Centrão</a:t>
          </a:r>
          <a:endParaRPr lang="en-US" sz="1800" kern="1200"/>
        </a:p>
      </dsp:txBody>
      <dsp:txXfrm>
        <a:off x="3594754" y="631916"/>
        <a:ext cx="1950100" cy="1950100"/>
      </dsp:txXfrm>
    </dsp:sp>
    <dsp:sp modelId="{54DE96E0-D373-452C-B265-01AE16BAAFAC}">
      <dsp:nvSpPr>
        <dsp:cNvPr id="0" name=""/>
        <dsp:cNvSpPr/>
      </dsp:nvSpPr>
      <dsp:spPr>
        <a:xfrm>
          <a:off x="1161928" y="2853750"/>
          <a:ext cx="2161092" cy="21610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Comunicação social do governo é amplamente criticada</a:t>
          </a:r>
          <a:endParaRPr lang="en-US" sz="1800" kern="1200"/>
        </a:p>
      </dsp:txBody>
      <dsp:txXfrm>
        <a:off x="1267424" y="2959246"/>
        <a:ext cx="1950100" cy="1950100"/>
      </dsp:txXfrm>
    </dsp:sp>
    <dsp:sp modelId="{D6ED21AC-591F-4F52-AAA2-33B89FA7B568}">
      <dsp:nvSpPr>
        <dsp:cNvPr id="0" name=""/>
        <dsp:cNvSpPr/>
      </dsp:nvSpPr>
      <dsp:spPr>
        <a:xfrm>
          <a:off x="3489258" y="2853750"/>
          <a:ext cx="2161092" cy="21610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Lula estaria mirando nas eleições municipais? Qual seria a “agenda oculta”?</a:t>
          </a:r>
          <a:endParaRPr lang="en-US" sz="1800" kern="1200"/>
        </a:p>
      </dsp:txBody>
      <dsp:txXfrm>
        <a:off x="3594754" y="2959246"/>
        <a:ext cx="1950100" cy="195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6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1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7" r:id="rId7"/>
    <p:sldLayoutId id="2147483708" r:id="rId8"/>
    <p:sldLayoutId id="2147483709" r:id="rId9"/>
    <p:sldLayoutId id="2147483710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B60B1-B414-3678-C582-03A1A8445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0754" r="7912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8541B0-8E49-5115-4440-974E2593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pt-BR" sz="6700"/>
              <a:t>As guerras perdidas na semana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5AEC3C-6B2E-8106-BE66-7D08C017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29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216128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56CA31-9D7F-282E-7BCB-7863701E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pt-BR" sz="2800"/>
              <a:t>A guerra externa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02736" y="1328435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DCB443-43B3-1E05-E5E2-6C45FB8C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Pipocam</a:t>
            </a:r>
            <a:r>
              <a:rPr lang="en-US" sz="1800" dirty="0"/>
              <a:t> </a:t>
            </a:r>
            <a:r>
              <a:rPr lang="en-US" sz="1800" dirty="0" err="1"/>
              <a:t>mobilizações</a:t>
            </a:r>
            <a:r>
              <a:rPr lang="en-US" sz="1800" dirty="0"/>
              <a:t> em apoio à </a:t>
            </a:r>
            <a:r>
              <a:rPr lang="en-US" sz="1800" dirty="0" err="1"/>
              <a:t>Palestina</a:t>
            </a:r>
            <a:r>
              <a:rPr lang="en-US" sz="1800" dirty="0"/>
              <a:t> que não </a:t>
            </a:r>
            <a:r>
              <a:rPr lang="en-US" sz="1800" dirty="0" err="1"/>
              <a:t>incomodam</a:t>
            </a:r>
            <a:r>
              <a:rPr lang="en-US" sz="1800" dirty="0"/>
              <a:t> Israel e EUA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69E6B7-358A-C36C-BEEF-0CE0B119A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32" b="4"/>
          <a:stretch/>
        </p:blipFill>
        <p:spPr>
          <a:xfrm>
            <a:off x="557784" y="2606462"/>
            <a:ext cx="3584448" cy="3639312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32D3916-1634-B9F6-4208-1344DB2D3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" r="-2" b="7174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CEC702-F36E-275C-969F-FF824369FF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0" r="2607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369D16-9704-C9F0-019F-F469490C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Ao contrário: Israel ameaças diplomatas e ataca civis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76EB57-72BC-E94A-B173-3BA79773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26550"/>
            <a:ext cx="5140661" cy="3225765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FEBB685-C917-4EF1-E71F-EAC699E7F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3065" y="2399494"/>
            <a:ext cx="2880809" cy="38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E27F03-4611-B019-09ED-F651F5EE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Por que o Brasil não se mobiliza?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329BDB-AF7C-544B-D16D-C8EFD810F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476" y="625684"/>
            <a:ext cx="390059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B576AC-93EE-342D-C9ED-59D2E3DE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A guerra interna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68F5DAF-ED95-830B-B174-A594CEAC4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575" y="2399493"/>
            <a:ext cx="2909909" cy="38798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7D4E44-3BE9-9727-37B8-E49DEE27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10" y="2399494"/>
            <a:ext cx="2541319" cy="38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71ECAE-C73B-E362-D841-2317F728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pt-BR" dirty="0"/>
              <a:t>A dificuldade para interpretar o que Lula está fazendo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D2D6B0-9B41-4EFA-BA13-AD3D19AFA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122075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67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FB99CC-36F1-6D8E-0C71-5BF8BC41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pt-BR" sz="3200"/>
              <a:t>A passagem do tempo</a:t>
            </a:r>
          </a:p>
        </p:txBody>
      </p:sp>
      <p:pic>
        <p:nvPicPr>
          <p:cNvPr id="4" name="Espaço Reservado para Conteúdo 3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BF4B4F94-5A96-F00D-901D-DD7DEC4D8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2"/>
          <a:stretch/>
        </p:blipFill>
        <p:spPr>
          <a:xfrm>
            <a:off x="445418" y="630936"/>
            <a:ext cx="3971866" cy="5495544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96CA98-38BC-5F1D-80DD-CB808E2DA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r>
              <a:rPr lang="en-US" sz="1800" dirty="0"/>
              <a:t>Mathew Perry, o Chandler da </a:t>
            </a:r>
            <a:r>
              <a:rPr lang="en-US" sz="1800" dirty="0" err="1"/>
              <a:t>série</a:t>
            </a:r>
            <a:r>
              <a:rPr lang="en-US" sz="1800" dirty="0"/>
              <a:t> “Friends”, foi </a:t>
            </a:r>
            <a:r>
              <a:rPr lang="en-US" sz="1800" dirty="0" err="1"/>
              <a:t>encontrado</a:t>
            </a:r>
            <a:r>
              <a:rPr lang="en-US" sz="1800" dirty="0"/>
              <a:t> </a:t>
            </a:r>
            <a:r>
              <a:rPr lang="en-US" sz="1800" dirty="0" err="1"/>
              <a:t>morto</a:t>
            </a:r>
            <a:r>
              <a:rPr lang="en-US" sz="1800" dirty="0"/>
              <a:t>, </a:t>
            </a:r>
            <a:r>
              <a:rPr lang="en-US" sz="1800" dirty="0" err="1"/>
              <a:t>ontem</a:t>
            </a:r>
            <a:r>
              <a:rPr lang="en-US" sz="1800" dirty="0"/>
              <a:t>.</a:t>
            </a:r>
          </a:p>
          <a:p>
            <a:r>
              <a:rPr lang="pt-BR" sz="1800" dirty="0"/>
              <a:t>Elenco busca repetir o sucesso do seriado em novos projetos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493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C7D65B-75C2-2FFC-90A6-C2F4D665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pt-BR" sz="3200" dirty="0"/>
              <a:t>Celebridades num mundo provisório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5AB79E5-388C-6A99-E798-1CF267AE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2037520"/>
            <a:ext cx="4033647" cy="26823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927438-371D-C639-CB62-F2CD1669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500" dirty="0"/>
              <a:t>Atualmente, LeBlanc (Joey, em Friends) é o protagonista de uma comédia em que interpreta uma versão fictícia dele mesmo. Não seja exatamente um sucesso de audiência. “</a:t>
            </a:r>
            <a:r>
              <a:rPr lang="pt-BR" sz="1500" dirty="0" err="1"/>
              <a:t>Episodes</a:t>
            </a:r>
            <a:r>
              <a:rPr lang="pt-BR" sz="1500" dirty="0"/>
              <a:t>” ridiculariza a própria carreira de altos e baixos de LeBlanc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Em 2009, Courteney (Mônica, em Friends) voltou à TV aberta americana com a comédia </a:t>
            </a:r>
            <a:r>
              <a:rPr lang="pt-BR" sz="1500" dirty="0" err="1"/>
              <a:t>Cougar</a:t>
            </a:r>
            <a:r>
              <a:rPr lang="pt-BR" sz="1500" dirty="0"/>
              <a:t> Town (foto), em que vive uma mulher de 40 anos recém-divorciada em busca de uma vida amorosa cheia de aventuras</a:t>
            </a:r>
          </a:p>
          <a:p>
            <a:pPr>
              <a:lnSpc>
                <a:spcPct val="100000"/>
              </a:lnSpc>
            </a:pPr>
            <a:r>
              <a:rPr lang="pt-BR" sz="1500" dirty="0"/>
              <a:t>Mathew (Chandler) não teve sorte na TV depois de Friends. No ano passado, a NBC cancelou, depois da primeira temporada, a comédia Go </a:t>
            </a:r>
            <a:r>
              <a:rPr lang="pt-BR" sz="1500" dirty="0" err="1"/>
              <a:t>On</a:t>
            </a:r>
            <a:r>
              <a:rPr lang="pt-BR" sz="1500" dirty="0"/>
              <a:t>, a terceira série do ator a fracassar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860173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D"/>
      </a:dk2>
      <a:lt2>
        <a:srgbClr val="E2E5E8"/>
      </a:lt2>
      <a:accent1>
        <a:srgbClr val="CE9659"/>
      </a:accent1>
      <a:accent2>
        <a:srgbClr val="D27267"/>
      </a:accent2>
      <a:accent3>
        <a:srgbClr val="DA829E"/>
      </a:accent3>
      <a:accent4>
        <a:srgbClr val="D267B5"/>
      </a:accent4>
      <a:accent5>
        <a:srgbClr val="CD82DA"/>
      </a:accent5>
      <a:accent6>
        <a:srgbClr val="9667D2"/>
      </a:accent6>
      <a:hlink>
        <a:srgbClr val="6184A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Neue Haas Grotesk Text Pro</vt:lpstr>
      <vt:lpstr>AccentBoxVTI</vt:lpstr>
      <vt:lpstr>As guerras perdidas na semana</vt:lpstr>
      <vt:lpstr>A guerra externa</vt:lpstr>
      <vt:lpstr>Ao contrário: Israel ameaças diplomatas e ataca civis</vt:lpstr>
      <vt:lpstr>Por que o Brasil não se mobiliza?</vt:lpstr>
      <vt:lpstr>A guerra interna</vt:lpstr>
      <vt:lpstr>A dificuldade para interpretar o que Lula está fazendo</vt:lpstr>
      <vt:lpstr>A passagem do tempo</vt:lpstr>
      <vt:lpstr>Celebridades num mundo provisório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guerras perdidas na semana</dc:title>
  <dc:creator>Rudá Ricci</dc:creator>
  <cp:lastModifiedBy>Rudá Ricci</cp:lastModifiedBy>
  <cp:revision>1</cp:revision>
  <dcterms:created xsi:type="dcterms:W3CDTF">2023-10-29T10:08:12Z</dcterms:created>
  <dcterms:modified xsi:type="dcterms:W3CDTF">2023-10-29T10:27:02Z</dcterms:modified>
</cp:coreProperties>
</file>