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9" r:id="rId3"/>
    <p:sldId id="262" r:id="rId4"/>
    <p:sldId id="260" r:id="rId5"/>
    <p:sldId id="257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99623-79AE-4524-8E8C-C27A606A37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82368C02-2D5D-487E-8DEE-D5D19D913886}">
      <dgm:prSet/>
      <dgm:spPr/>
      <dgm:t>
        <a:bodyPr/>
        <a:lstStyle/>
        <a:p>
          <a:r>
            <a:rPr lang="pt-BR"/>
            <a:t>A morte dos médicos no RJ aumentou a percepção de descontrole na segurança pública do país</a:t>
          </a:r>
          <a:endParaRPr lang="en-US"/>
        </a:p>
      </dgm:t>
    </dgm:pt>
    <dgm:pt modelId="{FCD3E87A-F9C0-4F4B-8C05-51C53EC08C0B}" type="parTrans" cxnId="{91BA649F-F978-4036-B6FF-F9626219B55B}">
      <dgm:prSet/>
      <dgm:spPr/>
      <dgm:t>
        <a:bodyPr/>
        <a:lstStyle/>
        <a:p>
          <a:endParaRPr lang="en-US"/>
        </a:p>
      </dgm:t>
    </dgm:pt>
    <dgm:pt modelId="{C8472694-BA26-4493-873D-61B315E61068}" type="sibTrans" cxnId="{91BA649F-F978-4036-B6FF-F9626219B55B}">
      <dgm:prSet/>
      <dgm:spPr/>
      <dgm:t>
        <a:bodyPr/>
        <a:lstStyle/>
        <a:p>
          <a:endParaRPr lang="en-US"/>
        </a:p>
      </dgm:t>
    </dgm:pt>
    <dgm:pt modelId="{8C27B8A1-2DB3-4CF8-B463-C547A65D8896}">
      <dgm:prSet/>
      <dgm:spPr/>
      <dgm:t>
        <a:bodyPr/>
        <a:lstStyle/>
        <a:p>
          <a:r>
            <a:rPr lang="pt-BR"/>
            <a:t>Anos de conivência com milícias, facções armadas e organizadas de maneira empresarial e nacionalmente, promiscuidade entre órgãos de repressão estatal e crime organizado, cultura da violência nos órgãos de repressão levaram ao caos </a:t>
          </a:r>
          <a:endParaRPr lang="en-US"/>
        </a:p>
      </dgm:t>
    </dgm:pt>
    <dgm:pt modelId="{278A628A-5DDA-4274-8CBE-0272B9667D48}" type="parTrans" cxnId="{BA70B4FA-891A-49AD-A8E2-34D32831C9B6}">
      <dgm:prSet/>
      <dgm:spPr/>
      <dgm:t>
        <a:bodyPr/>
        <a:lstStyle/>
        <a:p>
          <a:endParaRPr lang="en-US"/>
        </a:p>
      </dgm:t>
    </dgm:pt>
    <dgm:pt modelId="{C5B79414-4E0A-46E1-BB65-AB458E6F84D6}" type="sibTrans" cxnId="{BA70B4FA-891A-49AD-A8E2-34D32831C9B6}">
      <dgm:prSet/>
      <dgm:spPr/>
      <dgm:t>
        <a:bodyPr/>
        <a:lstStyle/>
        <a:p>
          <a:endParaRPr lang="en-US"/>
        </a:p>
      </dgm:t>
    </dgm:pt>
    <dgm:pt modelId="{28A093BD-F484-4FA3-AB6C-3A9BAE63458D}" type="pres">
      <dgm:prSet presAssocID="{74899623-79AE-4524-8E8C-C27A606A376C}" presName="root" presStyleCnt="0">
        <dgm:presLayoutVars>
          <dgm:dir/>
          <dgm:resizeHandles val="exact"/>
        </dgm:presLayoutVars>
      </dgm:prSet>
      <dgm:spPr/>
    </dgm:pt>
    <dgm:pt modelId="{EB6E72A9-000F-4BEC-8805-D56330ADB5A5}" type="pres">
      <dgm:prSet presAssocID="{82368C02-2D5D-487E-8DEE-D5D19D913886}" presName="compNode" presStyleCnt="0"/>
      <dgm:spPr/>
    </dgm:pt>
    <dgm:pt modelId="{F26D87A1-620D-4F3F-9113-09A4FFF3FE15}" type="pres">
      <dgm:prSet presAssocID="{82368C02-2D5D-487E-8DEE-D5D19D913886}" presName="bgRect" presStyleLbl="bgShp" presStyleIdx="0" presStyleCnt="2"/>
      <dgm:spPr/>
    </dgm:pt>
    <dgm:pt modelId="{201BE9B6-E746-4CDC-8981-2E9832ABBA44}" type="pres">
      <dgm:prSet presAssocID="{82368C02-2D5D-487E-8DEE-D5D19D913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orno de rosto zonzo estrutura de tópicos"/>
        </a:ext>
      </dgm:extLst>
    </dgm:pt>
    <dgm:pt modelId="{8E0A2B4A-ED10-4C10-AA4E-C03FD864BE17}" type="pres">
      <dgm:prSet presAssocID="{82368C02-2D5D-487E-8DEE-D5D19D913886}" presName="spaceRect" presStyleCnt="0"/>
      <dgm:spPr/>
    </dgm:pt>
    <dgm:pt modelId="{FA8FC69F-E5A4-4504-A65B-8BEB2CF786CB}" type="pres">
      <dgm:prSet presAssocID="{82368C02-2D5D-487E-8DEE-D5D19D913886}" presName="parTx" presStyleLbl="revTx" presStyleIdx="0" presStyleCnt="2">
        <dgm:presLayoutVars>
          <dgm:chMax val="0"/>
          <dgm:chPref val="0"/>
        </dgm:presLayoutVars>
      </dgm:prSet>
      <dgm:spPr/>
    </dgm:pt>
    <dgm:pt modelId="{50CC66CA-C4CE-43DB-B4D8-D52B051A11B1}" type="pres">
      <dgm:prSet presAssocID="{C8472694-BA26-4493-873D-61B315E61068}" presName="sibTrans" presStyleCnt="0"/>
      <dgm:spPr/>
    </dgm:pt>
    <dgm:pt modelId="{FC7DD31C-ED4D-4A8D-92B0-168CAB22059E}" type="pres">
      <dgm:prSet presAssocID="{8C27B8A1-2DB3-4CF8-B463-C547A65D8896}" presName="compNode" presStyleCnt="0"/>
      <dgm:spPr/>
    </dgm:pt>
    <dgm:pt modelId="{5BD6BEE8-CE89-48EF-BDE3-6AF1531E3C3A}" type="pres">
      <dgm:prSet presAssocID="{8C27B8A1-2DB3-4CF8-B463-C547A65D8896}" presName="bgRect" presStyleLbl="bgShp" presStyleIdx="1" presStyleCnt="2"/>
      <dgm:spPr/>
    </dgm:pt>
    <dgm:pt modelId="{7C5386EB-1ED4-4983-81FC-A5BEFF1A3FF5}" type="pres">
      <dgm:prSet presAssocID="{8C27B8A1-2DB3-4CF8-B463-C547A65D88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lisão com preenchimento sólido"/>
        </a:ext>
      </dgm:extLst>
    </dgm:pt>
    <dgm:pt modelId="{282AE125-A893-48B8-94B6-7F8939D43707}" type="pres">
      <dgm:prSet presAssocID="{8C27B8A1-2DB3-4CF8-B463-C547A65D8896}" presName="spaceRect" presStyleCnt="0"/>
      <dgm:spPr/>
    </dgm:pt>
    <dgm:pt modelId="{1F5CAA60-A234-445E-A721-5CD998C5A2F4}" type="pres">
      <dgm:prSet presAssocID="{8C27B8A1-2DB3-4CF8-B463-C547A65D889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FE3464-9822-45EA-9A25-3C76C0075032}" type="presOf" srcId="{74899623-79AE-4524-8E8C-C27A606A376C}" destId="{28A093BD-F484-4FA3-AB6C-3A9BAE63458D}" srcOrd="0" destOrd="0" presId="urn:microsoft.com/office/officeart/2018/2/layout/IconVerticalSolidList"/>
    <dgm:cxn modelId="{91BA649F-F978-4036-B6FF-F9626219B55B}" srcId="{74899623-79AE-4524-8E8C-C27A606A376C}" destId="{82368C02-2D5D-487E-8DEE-D5D19D913886}" srcOrd="0" destOrd="0" parTransId="{FCD3E87A-F9C0-4F4B-8C05-51C53EC08C0B}" sibTransId="{C8472694-BA26-4493-873D-61B315E61068}"/>
    <dgm:cxn modelId="{E6A6DCB5-5D2F-411E-9FAF-809955151E34}" type="presOf" srcId="{8C27B8A1-2DB3-4CF8-B463-C547A65D8896}" destId="{1F5CAA60-A234-445E-A721-5CD998C5A2F4}" srcOrd="0" destOrd="0" presId="urn:microsoft.com/office/officeart/2018/2/layout/IconVerticalSolidList"/>
    <dgm:cxn modelId="{CF53E9C5-DBCF-439C-9B49-97A3292B3501}" type="presOf" srcId="{82368C02-2D5D-487E-8DEE-D5D19D913886}" destId="{FA8FC69F-E5A4-4504-A65B-8BEB2CF786CB}" srcOrd="0" destOrd="0" presId="urn:microsoft.com/office/officeart/2018/2/layout/IconVerticalSolidList"/>
    <dgm:cxn modelId="{BA70B4FA-891A-49AD-A8E2-34D32831C9B6}" srcId="{74899623-79AE-4524-8E8C-C27A606A376C}" destId="{8C27B8A1-2DB3-4CF8-B463-C547A65D8896}" srcOrd="1" destOrd="0" parTransId="{278A628A-5DDA-4274-8CBE-0272B9667D48}" sibTransId="{C5B79414-4E0A-46E1-BB65-AB458E6F84D6}"/>
    <dgm:cxn modelId="{12937A29-0F41-401A-A0AA-D252899B0AC5}" type="presParOf" srcId="{28A093BD-F484-4FA3-AB6C-3A9BAE63458D}" destId="{EB6E72A9-000F-4BEC-8805-D56330ADB5A5}" srcOrd="0" destOrd="0" presId="urn:microsoft.com/office/officeart/2018/2/layout/IconVerticalSolidList"/>
    <dgm:cxn modelId="{2C4C5062-CBAD-4B60-B909-52192455607E}" type="presParOf" srcId="{EB6E72A9-000F-4BEC-8805-D56330ADB5A5}" destId="{F26D87A1-620D-4F3F-9113-09A4FFF3FE15}" srcOrd="0" destOrd="0" presId="urn:microsoft.com/office/officeart/2018/2/layout/IconVerticalSolidList"/>
    <dgm:cxn modelId="{2696B26C-83E3-4F08-B5AD-1EFE2DA1AFDD}" type="presParOf" srcId="{EB6E72A9-000F-4BEC-8805-D56330ADB5A5}" destId="{201BE9B6-E746-4CDC-8981-2E9832ABBA44}" srcOrd="1" destOrd="0" presId="urn:microsoft.com/office/officeart/2018/2/layout/IconVerticalSolidList"/>
    <dgm:cxn modelId="{B255F1ED-51FC-43A1-AAE7-BD5696174C21}" type="presParOf" srcId="{EB6E72A9-000F-4BEC-8805-D56330ADB5A5}" destId="{8E0A2B4A-ED10-4C10-AA4E-C03FD864BE17}" srcOrd="2" destOrd="0" presId="urn:microsoft.com/office/officeart/2018/2/layout/IconVerticalSolidList"/>
    <dgm:cxn modelId="{5D96C87C-AFB9-4097-A74E-4EF404AEBB34}" type="presParOf" srcId="{EB6E72A9-000F-4BEC-8805-D56330ADB5A5}" destId="{FA8FC69F-E5A4-4504-A65B-8BEB2CF786CB}" srcOrd="3" destOrd="0" presId="urn:microsoft.com/office/officeart/2018/2/layout/IconVerticalSolidList"/>
    <dgm:cxn modelId="{550E2948-780F-4BFD-A871-3A5B544FA17E}" type="presParOf" srcId="{28A093BD-F484-4FA3-AB6C-3A9BAE63458D}" destId="{50CC66CA-C4CE-43DB-B4D8-D52B051A11B1}" srcOrd="1" destOrd="0" presId="urn:microsoft.com/office/officeart/2018/2/layout/IconVerticalSolidList"/>
    <dgm:cxn modelId="{12B6DC02-4725-4B87-9972-96123A3CA922}" type="presParOf" srcId="{28A093BD-F484-4FA3-AB6C-3A9BAE63458D}" destId="{FC7DD31C-ED4D-4A8D-92B0-168CAB22059E}" srcOrd="2" destOrd="0" presId="urn:microsoft.com/office/officeart/2018/2/layout/IconVerticalSolidList"/>
    <dgm:cxn modelId="{6FB175AC-C122-4C6D-86A4-D528C33C6962}" type="presParOf" srcId="{FC7DD31C-ED4D-4A8D-92B0-168CAB22059E}" destId="{5BD6BEE8-CE89-48EF-BDE3-6AF1531E3C3A}" srcOrd="0" destOrd="0" presId="urn:microsoft.com/office/officeart/2018/2/layout/IconVerticalSolidList"/>
    <dgm:cxn modelId="{02DE7E5A-A567-4FE0-A259-4860C977B102}" type="presParOf" srcId="{FC7DD31C-ED4D-4A8D-92B0-168CAB22059E}" destId="{7C5386EB-1ED4-4983-81FC-A5BEFF1A3FF5}" srcOrd="1" destOrd="0" presId="urn:microsoft.com/office/officeart/2018/2/layout/IconVerticalSolidList"/>
    <dgm:cxn modelId="{B657D5CA-FBBE-4F01-AE35-952104BCD864}" type="presParOf" srcId="{FC7DD31C-ED4D-4A8D-92B0-168CAB22059E}" destId="{282AE125-A893-48B8-94B6-7F8939D43707}" srcOrd="2" destOrd="0" presId="urn:microsoft.com/office/officeart/2018/2/layout/IconVerticalSolidList"/>
    <dgm:cxn modelId="{1293D41C-6FA6-42E5-8400-C8E8278F65EC}" type="presParOf" srcId="{FC7DD31C-ED4D-4A8D-92B0-168CAB22059E}" destId="{1F5CAA60-A234-445E-A721-5CD998C5A2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87A1-620D-4F3F-9113-09A4FFF3FE15}">
      <dsp:nvSpPr>
        <dsp:cNvPr id="0" name=""/>
        <dsp:cNvSpPr/>
      </dsp:nvSpPr>
      <dsp:spPr>
        <a:xfrm>
          <a:off x="0" y="659170"/>
          <a:ext cx="9404352" cy="1216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BE9B6-E746-4CDC-8981-2E9832ABBA44}">
      <dsp:nvSpPr>
        <dsp:cNvPr id="0" name=""/>
        <dsp:cNvSpPr/>
      </dsp:nvSpPr>
      <dsp:spPr>
        <a:xfrm>
          <a:off x="368121" y="932979"/>
          <a:ext cx="669311" cy="6693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FC69F-E5A4-4504-A65B-8BEB2CF786CB}">
      <dsp:nvSpPr>
        <dsp:cNvPr id="0" name=""/>
        <dsp:cNvSpPr/>
      </dsp:nvSpPr>
      <dsp:spPr>
        <a:xfrm>
          <a:off x="1405554" y="659170"/>
          <a:ext cx="7998797" cy="121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92" tIns="128792" rIns="128792" bIns="12879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 morte dos médicos no RJ aumentou a percepção de descontrole na segurança pública do país</a:t>
          </a:r>
          <a:endParaRPr lang="en-US" sz="1700" kern="1200"/>
        </a:p>
      </dsp:txBody>
      <dsp:txXfrm>
        <a:off x="1405554" y="659170"/>
        <a:ext cx="7998797" cy="1216930"/>
      </dsp:txXfrm>
    </dsp:sp>
    <dsp:sp modelId="{5BD6BEE8-CE89-48EF-BDE3-6AF1531E3C3A}">
      <dsp:nvSpPr>
        <dsp:cNvPr id="0" name=""/>
        <dsp:cNvSpPr/>
      </dsp:nvSpPr>
      <dsp:spPr>
        <a:xfrm>
          <a:off x="0" y="2180333"/>
          <a:ext cx="9404352" cy="1216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386EB-1ED4-4983-81FC-A5BEFF1A3FF5}">
      <dsp:nvSpPr>
        <dsp:cNvPr id="0" name=""/>
        <dsp:cNvSpPr/>
      </dsp:nvSpPr>
      <dsp:spPr>
        <a:xfrm>
          <a:off x="368121" y="2454142"/>
          <a:ext cx="669311" cy="6693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CAA60-A234-445E-A721-5CD998C5A2F4}">
      <dsp:nvSpPr>
        <dsp:cNvPr id="0" name=""/>
        <dsp:cNvSpPr/>
      </dsp:nvSpPr>
      <dsp:spPr>
        <a:xfrm>
          <a:off x="1405554" y="2180333"/>
          <a:ext cx="7998797" cy="121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92" tIns="128792" rIns="128792" bIns="12879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Anos de conivência com milícias, facções armadas e organizadas de maneira empresarial e nacionalmente, promiscuidade entre órgãos de repressão estatal e crime organizado, cultura da violência nos órgãos de repressão levaram ao caos </a:t>
          </a:r>
          <a:endParaRPr lang="en-US" sz="1700" kern="1200"/>
        </a:p>
      </dsp:txBody>
      <dsp:txXfrm>
        <a:off x="1405554" y="2180333"/>
        <a:ext cx="7998797" cy="1216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4048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86828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98613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6698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99461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92827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78910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838824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656585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176062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67997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19485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56392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262742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18648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3907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39190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October 8,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139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2FF10-3817-6872-56CF-BC69F61FF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49" r="-1" b="323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3CEEEB-3CF1-5A0F-0657-014610C50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EBEBEB"/>
                </a:solidFill>
              </a:rPr>
              <a:t>Balanço da Semana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DF183A-B824-E534-AE1E-88006227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2">
                    <a:lumMod val="40000"/>
                    <a:lumOff val="60000"/>
                  </a:schemeClr>
                </a:solidFill>
              </a:rPr>
              <a:t>8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206271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1C42E0-8D14-E50F-D6B6-F143B5F4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pt-BR"/>
              <a:t>1. Guerra entre Hamas e israel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22A6C9-BCDE-BA54-17FC-A5580322A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3" r="2" b="8748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D87BE-00C0-4A97-0BC3-B6333AD9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pt-BR"/>
              <a:t>Há muita dúvida sobre as verdadeiras motivações do ataque do Hamas dado que estava em curso um clima de distensão e as forças mais beligerantes de Israel enfrentavam problemas internos</a:t>
            </a:r>
          </a:p>
          <a:p>
            <a:r>
              <a:rPr lang="pt-BR"/>
              <a:t>A guerra reacendeu a animosidade entre árabes e judeus </a:t>
            </a:r>
          </a:p>
        </p:txBody>
      </p:sp>
    </p:spTree>
    <p:extLst>
      <p:ext uri="{BB962C8B-B14F-4D97-AF65-F5344CB8AC3E}">
        <p14:creationId xmlns:p14="http://schemas.microsoft.com/office/powerpoint/2010/main" val="151751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A06BC-5C48-DC2E-57F6-EEA09B2E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0" i="0" kern="1200" spc="7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Conflito no século XXI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46DE2DB-18F1-F646-6F22-BEB8CB567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79040" y="647698"/>
            <a:ext cx="4380184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076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778B5-F1D4-8A20-6E77-A105AC41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pt-BR" sz="3900"/>
              <a:t>2. A dancinha em evento da saúde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8A705C-A038-DA76-3871-3298A42DB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4" r="19761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777E6-F15B-E63B-8BF6-19F772CB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/>
              <a:t>Apresentação de teor sexual ocorrida no 1º Encontro de Mobilização para a Promoção da Saúde no Brasil, o Ministério da Saúde criou, nesta sexta-feira (6/10), gerou constrangimento </a:t>
            </a:r>
          </a:p>
          <a:p>
            <a:pPr>
              <a:lnSpc>
                <a:spcPct val="90000"/>
              </a:lnSpc>
            </a:pPr>
            <a:r>
              <a:rPr lang="pt-BR" sz="1600"/>
              <a:t>Ministério da Saúde cria curadoria de eventos oficiais e reconheceu que apresentação foi imprópria</a:t>
            </a:r>
          </a:p>
          <a:p>
            <a:pPr>
              <a:lnSpc>
                <a:spcPct val="90000"/>
              </a:lnSpc>
            </a:pPr>
            <a:r>
              <a:rPr lang="pt-BR" sz="1600"/>
              <a:t>Foi afastado o diretor do Departamento de Prevenção e Promoção da Saúde</a:t>
            </a:r>
          </a:p>
          <a:p>
            <a:pPr>
              <a:lnSpc>
                <a:spcPct val="90000"/>
              </a:lnSpc>
            </a:pPr>
            <a:r>
              <a:rPr lang="pt-BR" sz="1600"/>
              <a:t>Flávio Bolsonaro (PL-RJ) reagiu: "Enquanto você rala o ano todo para pagar impostos, o Lula torra seu dinheiro assim. Onde está o interesse público nisso?"</a:t>
            </a:r>
          </a:p>
        </p:txBody>
      </p:sp>
    </p:spTree>
    <p:extLst>
      <p:ext uri="{BB962C8B-B14F-4D97-AF65-F5344CB8AC3E}">
        <p14:creationId xmlns:p14="http://schemas.microsoft.com/office/powerpoint/2010/main" val="411122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6CF92-5A51-0D46-CD8C-FCE09D51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t-BR"/>
              <a:t>3.A crise na segurança pública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C17A25-7E5A-6728-F78D-1DF7FC0F3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2926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6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455B5A-D0C9-45AF-239A-FD48A95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pt-BR"/>
              <a:t>4.Conflito entre senado e stf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33F6A4-8DDD-B7DD-7D3B-A14704E7C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0" r="35393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0A57B-6B99-21C9-3C44-E497C2D8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pt-BR"/>
              <a:t>Os últimos dias foram marcados pela ampliação do conflito aberto entre Senado e STF</a:t>
            </a:r>
          </a:p>
          <a:p>
            <a:r>
              <a:rPr lang="pt-BR"/>
              <a:t>Contudo, trata-se de um “strike” entre Congresso, STF e Governo Federal</a:t>
            </a:r>
          </a:p>
          <a:p>
            <a:r>
              <a:rPr lang="pt-BR"/>
              <a:t>O Presidencialismo de Coalizão ou Presidencialismo Híbrido revela seu imenso equívoco</a:t>
            </a:r>
          </a:p>
        </p:txBody>
      </p:sp>
    </p:spTree>
    <p:extLst>
      <p:ext uri="{BB962C8B-B14F-4D97-AF65-F5344CB8AC3E}">
        <p14:creationId xmlns:p14="http://schemas.microsoft.com/office/powerpoint/2010/main" val="956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0433AC-F2CC-7254-0790-55A2C381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EBEBEB"/>
                </a:solidFill>
              </a:rPr>
              <a:t>Erros, conflitos e confrontos: este é o “novo normal”?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DD6BEB8-EEF3-AC63-D1C4-FF69AC50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35222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8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274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Íon</vt:lpstr>
      <vt:lpstr>Balanço da Semana</vt:lpstr>
      <vt:lpstr>1. Guerra entre Hamas e israel</vt:lpstr>
      <vt:lpstr>Conflito no século XXI</vt:lpstr>
      <vt:lpstr>2. A dancinha em evento da saúde</vt:lpstr>
      <vt:lpstr>3.A crise na segurança pública</vt:lpstr>
      <vt:lpstr>4.Conflito entre senado e stf</vt:lpstr>
      <vt:lpstr>Erros, conflitos e confrontos: este é o “novo normal”?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Semana</dc:title>
  <dc:creator>Rudá Ricci</dc:creator>
  <cp:lastModifiedBy>Rudá Ricci</cp:lastModifiedBy>
  <cp:revision>1</cp:revision>
  <dcterms:created xsi:type="dcterms:W3CDTF">2023-10-08T10:01:21Z</dcterms:created>
  <dcterms:modified xsi:type="dcterms:W3CDTF">2023-10-08T10:35:41Z</dcterms:modified>
</cp:coreProperties>
</file>