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FA9282-3D0B-4739-B82D-7AFBE5D1FD8C}" v="1" dt="2023-11-12T09:12:28.9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dá Ricci" userId="fd4d6abc9f047792" providerId="LiveId" clId="{61FA9282-3D0B-4739-B82D-7AFBE5D1FD8C}"/>
    <pc:docChg chg="custSel addSld modSld">
      <pc:chgData name="Rudá Ricci" userId="fd4d6abc9f047792" providerId="LiveId" clId="{61FA9282-3D0B-4739-B82D-7AFBE5D1FD8C}" dt="2023-11-12T09:12:43.893" v="104" actId="962"/>
      <pc:docMkLst>
        <pc:docMk/>
      </pc:docMkLst>
      <pc:sldChg chg="addSp modSp new mod setBg">
        <pc:chgData name="Rudá Ricci" userId="fd4d6abc9f047792" providerId="LiveId" clId="{61FA9282-3D0B-4739-B82D-7AFBE5D1FD8C}" dt="2023-11-12T09:12:43.893" v="104" actId="962"/>
        <pc:sldMkLst>
          <pc:docMk/>
          <pc:sldMk cId="3408174237" sldId="264"/>
        </pc:sldMkLst>
        <pc:spChg chg="mod">
          <ac:chgData name="Rudá Ricci" userId="fd4d6abc9f047792" providerId="LiveId" clId="{61FA9282-3D0B-4739-B82D-7AFBE5D1FD8C}" dt="2023-11-12T09:12:32.861" v="102" actId="26606"/>
          <ac:spMkLst>
            <pc:docMk/>
            <pc:sldMk cId="3408174237" sldId="264"/>
            <ac:spMk id="2" creationId="{D5C06F2B-E76C-CE5B-3D10-C0A9B0B7E437}"/>
          </ac:spMkLst>
        </pc:spChg>
        <pc:spChg chg="mod">
          <ac:chgData name="Rudá Ricci" userId="fd4d6abc9f047792" providerId="LiveId" clId="{61FA9282-3D0B-4739-B82D-7AFBE5D1FD8C}" dt="2023-11-12T09:12:32.861" v="102" actId="26606"/>
          <ac:spMkLst>
            <pc:docMk/>
            <pc:sldMk cId="3408174237" sldId="264"/>
            <ac:spMk id="3" creationId="{06C7306B-7589-664A-1F88-2D80EA297B3F}"/>
          </ac:spMkLst>
        </pc:spChg>
        <pc:spChg chg="add">
          <ac:chgData name="Rudá Ricci" userId="fd4d6abc9f047792" providerId="LiveId" clId="{61FA9282-3D0B-4739-B82D-7AFBE5D1FD8C}" dt="2023-11-12T09:12:32.861" v="102" actId="26606"/>
          <ac:spMkLst>
            <pc:docMk/>
            <pc:sldMk cId="3408174237" sldId="264"/>
            <ac:spMk id="9" creationId="{CBD94887-6A10-4F62-8EE1-B2BCFA1F380F}"/>
          </ac:spMkLst>
        </pc:spChg>
        <pc:picChg chg="add mod ord">
          <ac:chgData name="Rudá Ricci" userId="fd4d6abc9f047792" providerId="LiveId" clId="{61FA9282-3D0B-4739-B82D-7AFBE5D1FD8C}" dt="2023-11-12T09:12:43.893" v="104" actId="962"/>
          <ac:picMkLst>
            <pc:docMk/>
            <pc:sldMk cId="3408174237" sldId="264"/>
            <ac:picMk id="4" creationId="{EE2C807D-5F58-766F-DE6F-96EDE637E4D0}"/>
          </ac:picMkLst>
        </pc:picChg>
        <pc:picChg chg="add">
          <ac:chgData name="Rudá Ricci" userId="fd4d6abc9f047792" providerId="LiveId" clId="{61FA9282-3D0B-4739-B82D-7AFBE5D1FD8C}" dt="2023-11-12T09:12:32.861" v="102" actId="26606"/>
          <ac:picMkLst>
            <pc:docMk/>
            <pc:sldMk cId="3408174237" sldId="264"/>
            <ac:picMk id="11" creationId="{A3D512BA-228A-4979-9312-ACD246E1099D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A62076-3262-44E5-944A-894A68BD9C71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015FE6A-C151-4B3E-9D21-9A10847B37ED}">
      <dgm:prSet/>
      <dgm:spPr/>
      <dgm:t>
        <a:bodyPr/>
        <a:lstStyle/>
        <a:p>
          <a:r>
            <a:rPr lang="pt-BR" baseline="0"/>
            <a:t>Tentativa de reforma já somava 30 anos</a:t>
          </a:r>
          <a:endParaRPr lang="en-US"/>
        </a:p>
      </dgm:t>
    </dgm:pt>
    <dgm:pt modelId="{3CB89D4A-82A0-4561-AEF4-224A8D514983}" type="parTrans" cxnId="{11E713AF-D135-4CB4-AFBD-11BE42407B35}">
      <dgm:prSet/>
      <dgm:spPr/>
      <dgm:t>
        <a:bodyPr/>
        <a:lstStyle/>
        <a:p>
          <a:endParaRPr lang="en-US"/>
        </a:p>
      </dgm:t>
    </dgm:pt>
    <dgm:pt modelId="{7EBB6748-2796-46DA-ADD3-FF60BD5A53BE}" type="sibTrans" cxnId="{11E713AF-D135-4CB4-AFBD-11BE42407B35}">
      <dgm:prSet/>
      <dgm:spPr/>
      <dgm:t>
        <a:bodyPr/>
        <a:lstStyle/>
        <a:p>
          <a:endParaRPr lang="en-US"/>
        </a:p>
      </dgm:t>
    </dgm:pt>
    <dgm:pt modelId="{BE30B5C4-2E4B-42BA-A339-FCB3E854FE3C}">
      <dgm:prSet/>
      <dgm:spPr/>
      <dgm:t>
        <a:bodyPr/>
        <a:lstStyle/>
        <a:p>
          <a:r>
            <a:rPr lang="pt-BR" baseline="0"/>
            <a:t>830 emendas apresentadas no Senado</a:t>
          </a:r>
          <a:endParaRPr lang="en-US"/>
        </a:p>
      </dgm:t>
    </dgm:pt>
    <dgm:pt modelId="{76988DD6-36BF-4BE5-8D5D-40E76B4457C0}" type="parTrans" cxnId="{DD56E02A-E575-453D-BCC2-B599E1F1B23C}">
      <dgm:prSet/>
      <dgm:spPr/>
      <dgm:t>
        <a:bodyPr/>
        <a:lstStyle/>
        <a:p>
          <a:endParaRPr lang="en-US"/>
        </a:p>
      </dgm:t>
    </dgm:pt>
    <dgm:pt modelId="{064DCB63-B48D-4A29-8165-D93489DAB336}" type="sibTrans" cxnId="{DD56E02A-E575-453D-BCC2-B599E1F1B23C}">
      <dgm:prSet/>
      <dgm:spPr/>
      <dgm:t>
        <a:bodyPr/>
        <a:lstStyle/>
        <a:p>
          <a:endParaRPr lang="en-US"/>
        </a:p>
      </dgm:t>
    </dgm:pt>
    <dgm:pt modelId="{59CD3153-C24A-41F2-84F6-230C541F32C5}">
      <dgm:prSet/>
      <dgm:spPr/>
      <dgm:t>
        <a:bodyPr/>
        <a:lstStyle/>
        <a:p>
          <a:r>
            <a:rPr lang="pt-BR" baseline="0"/>
            <a:t>Projeção do governo: crescimento do PIB em 12 pontos percentuais nos próximos 15 anos</a:t>
          </a:r>
          <a:endParaRPr lang="en-US"/>
        </a:p>
      </dgm:t>
    </dgm:pt>
    <dgm:pt modelId="{2D5EE55A-EEB9-490B-89B8-75D7A18AB9BD}" type="parTrans" cxnId="{27504D15-73AF-4D9A-8CDD-5F2CFAD020C8}">
      <dgm:prSet/>
      <dgm:spPr/>
      <dgm:t>
        <a:bodyPr/>
        <a:lstStyle/>
        <a:p>
          <a:endParaRPr lang="en-US"/>
        </a:p>
      </dgm:t>
    </dgm:pt>
    <dgm:pt modelId="{3A250E5E-A1F6-4111-982B-4355DE486F35}" type="sibTrans" cxnId="{27504D15-73AF-4D9A-8CDD-5F2CFAD020C8}">
      <dgm:prSet/>
      <dgm:spPr/>
      <dgm:t>
        <a:bodyPr/>
        <a:lstStyle/>
        <a:p>
          <a:endParaRPr lang="en-US"/>
        </a:p>
      </dgm:t>
    </dgm:pt>
    <dgm:pt modelId="{DA3ED076-C3B1-4648-94F5-7796C557B6D1}">
      <dgm:prSet/>
      <dgm:spPr/>
      <dgm:t>
        <a:bodyPr/>
        <a:lstStyle/>
        <a:p>
          <a:r>
            <a:rPr lang="pt-BR" baseline="0" dirty="0"/>
            <a:t>Substitui 5 tributos (ISS, ICMS, PIS, </a:t>
          </a:r>
          <a:r>
            <a:rPr lang="pt-BR" baseline="0" dirty="0" err="1"/>
            <a:t>Cofins</a:t>
          </a:r>
          <a:r>
            <a:rPr lang="pt-BR" baseline="0" dirty="0"/>
            <a:t> e IPI) pelo </a:t>
          </a:r>
          <a:r>
            <a:rPr lang="pt-BR" b="1" baseline="0" dirty="0"/>
            <a:t>Imposto sobre Bens e Serviços</a:t>
          </a:r>
          <a:r>
            <a:rPr lang="pt-BR" baseline="0" dirty="0"/>
            <a:t> (IBS), </a:t>
          </a:r>
          <a:r>
            <a:rPr lang="pt-BR" b="1" baseline="0" dirty="0"/>
            <a:t>Contribuição sobre Bens e Serviços </a:t>
          </a:r>
          <a:r>
            <a:rPr lang="pt-BR" baseline="0" dirty="0"/>
            <a:t>(CBS) e </a:t>
          </a:r>
          <a:r>
            <a:rPr lang="pt-BR" b="1" baseline="0" dirty="0"/>
            <a:t>Imposto Seletivo </a:t>
          </a:r>
          <a:r>
            <a:rPr lang="pt-BR" baseline="0" dirty="0"/>
            <a:t>(IS)</a:t>
          </a:r>
          <a:endParaRPr lang="en-US" dirty="0"/>
        </a:p>
      </dgm:t>
    </dgm:pt>
    <dgm:pt modelId="{8D58EB34-6B6F-48D8-ACF4-96FE84C379AB}" type="parTrans" cxnId="{2260C7B6-E8CB-4ED1-9750-8C2D5377C080}">
      <dgm:prSet/>
      <dgm:spPr/>
      <dgm:t>
        <a:bodyPr/>
        <a:lstStyle/>
        <a:p>
          <a:endParaRPr lang="en-US"/>
        </a:p>
      </dgm:t>
    </dgm:pt>
    <dgm:pt modelId="{8D8F675E-6D92-4E64-B41A-B4FAF2C98778}" type="sibTrans" cxnId="{2260C7B6-E8CB-4ED1-9750-8C2D5377C080}">
      <dgm:prSet/>
      <dgm:spPr/>
      <dgm:t>
        <a:bodyPr/>
        <a:lstStyle/>
        <a:p>
          <a:endParaRPr lang="en-US"/>
        </a:p>
      </dgm:t>
    </dgm:pt>
    <dgm:pt modelId="{0F26C058-8BF1-455B-BB6C-7B2912A3A135}">
      <dgm:prSet/>
      <dgm:spPr/>
      <dgm:t>
        <a:bodyPr/>
        <a:lstStyle/>
        <a:p>
          <a:r>
            <a:rPr lang="pt-BR" baseline="0"/>
            <a:t>Adota uma trava para não haver aumento da carga tributária no país</a:t>
          </a:r>
          <a:endParaRPr lang="en-US"/>
        </a:p>
      </dgm:t>
    </dgm:pt>
    <dgm:pt modelId="{E1701325-8871-46AB-BB73-7977A1FDEA8C}" type="parTrans" cxnId="{B80606D1-36E6-4FF6-8E69-C16FC3906B7B}">
      <dgm:prSet/>
      <dgm:spPr/>
      <dgm:t>
        <a:bodyPr/>
        <a:lstStyle/>
        <a:p>
          <a:endParaRPr lang="en-US"/>
        </a:p>
      </dgm:t>
    </dgm:pt>
    <dgm:pt modelId="{FE2562FE-1F87-4247-8B47-323716740CD5}" type="sibTrans" cxnId="{B80606D1-36E6-4FF6-8E69-C16FC3906B7B}">
      <dgm:prSet/>
      <dgm:spPr/>
      <dgm:t>
        <a:bodyPr/>
        <a:lstStyle/>
        <a:p>
          <a:endParaRPr lang="en-US"/>
        </a:p>
      </dgm:t>
    </dgm:pt>
    <dgm:pt modelId="{66D165CE-CDF2-4F58-8430-6ADD637F4F0D}">
      <dgm:prSet/>
      <dgm:spPr/>
      <dgm:t>
        <a:bodyPr/>
        <a:lstStyle/>
        <a:p>
          <a:r>
            <a:rPr lang="pt-BR" baseline="0" dirty="0"/>
            <a:t>Randolfe Rodrigues acredita na promulgação da reforma em dezembro e prefere que não seja fatiada (como sustenta Arthur Lira)</a:t>
          </a:r>
          <a:endParaRPr lang="en-US" dirty="0"/>
        </a:p>
      </dgm:t>
    </dgm:pt>
    <dgm:pt modelId="{DD8224B8-C66B-4DB2-88AD-75BDC00CFA42}" type="parTrans" cxnId="{6F0AD2D3-0BC9-4AB6-9BA2-7AB801E80B73}">
      <dgm:prSet/>
      <dgm:spPr/>
      <dgm:t>
        <a:bodyPr/>
        <a:lstStyle/>
        <a:p>
          <a:endParaRPr lang="en-US"/>
        </a:p>
      </dgm:t>
    </dgm:pt>
    <dgm:pt modelId="{A1FF41C2-4FCD-434C-A67F-BC2767704F3C}" type="sibTrans" cxnId="{6F0AD2D3-0BC9-4AB6-9BA2-7AB801E80B73}">
      <dgm:prSet/>
      <dgm:spPr/>
      <dgm:t>
        <a:bodyPr/>
        <a:lstStyle/>
        <a:p>
          <a:endParaRPr lang="en-US"/>
        </a:p>
      </dgm:t>
    </dgm:pt>
    <dgm:pt modelId="{34A1101D-CB9C-46F5-8BF3-14D337ECC485}" type="pres">
      <dgm:prSet presAssocID="{9CA62076-3262-44E5-944A-894A68BD9C71}" presName="Name0" presStyleCnt="0">
        <dgm:presLayoutVars>
          <dgm:dir/>
          <dgm:resizeHandles val="exact"/>
        </dgm:presLayoutVars>
      </dgm:prSet>
      <dgm:spPr/>
    </dgm:pt>
    <dgm:pt modelId="{521587D8-C4A6-4DAE-9C6E-6E252CF21911}" type="pres">
      <dgm:prSet presAssocID="{0015FE6A-C151-4B3E-9D21-9A10847B37ED}" presName="node" presStyleLbl="node1" presStyleIdx="0" presStyleCnt="6">
        <dgm:presLayoutVars>
          <dgm:bulletEnabled val="1"/>
        </dgm:presLayoutVars>
      </dgm:prSet>
      <dgm:spPr/>
    </dgm:pt>
    <dgm:pt modelId="{8CB8CD78-133D-49FD-B265-D9C1DEE06B79}" type="pres">
      <dgm:prSet presAssocID="{7EBB6748-2796-46DA-ADD3-FF60BD5A53BE}" presName="sibTrans" presStyleLbl="sibTrans1D1" presStyleIdx="0" presStyleCnt="5"/>
      <dgm:spPr/>
    </dgm:pt>
    <dgm:pt modelId="{367E6853-67C9-472F-88C6-372E72123AA4}" type="pres">
      <dgm:prSet presAssocID="{7EBB6748-2796-46DA-ADD3-FF60BD5A53BE}" presName="connectorText" presStyleLbl="sibTrans1D1" presStyleIdx="0" presStyleCnt="5"/>
      <dgm:spPr/>
    </dgm:pt>
    <dgm:pt modelId="{6C3DE3BA-6DE5-4A3C-957A-9175F9D88A3F}" type="pres">
      <dgm:prSet presAssocID="{BE30B5C4-2E4B-42BA-A339-FCB3E854FE3C}" presName="node" presStyleLbl="node1" presStyleIdx="1" presStyleCnt="6">
        <dgm:presLayoutVars>
          <dgm:bulletEnabled val="1"/>
        </dgm:presLayoutVars>
      </dgm:prSet>
      <dgm:spPr/>
    </dgm:pt>
    <dgm:pt modelId="{83574B1E-FE72-4B89-9429-31D04DE3D570}" type="pres">
      <dgm:prSet presAssocID="{064DCB63-B48D-4A29-8165-D93489DAB336}" presName="sibTrans" presStyleLbl="sibTrans1D1" presStyleIdx="1" presStyleCnt="5"/>
      <dgm:spPr/>
    </dgm:pt>
    <dgm:pt modelId="{3FB4EA31-108B-4A8B-AB58-EB562447E3DB}" type="pres">
      <dgm:prSet presAssocID="{064DCB63-B48D-4A29-8165-D93489DAB336}" presName="connectorText" presStyleLbl="sibTrans1D1" presStyleIdx="1" presStyleCnt="5"/>
      <dgm:spPr/>
    </dgm:pt>
    <dgm:pt modelId="{088A8A7D-F278-4B50-A75D-A661CBF70F95}" type="pres">
      <dgm:prSet presAssocID="{59CD3153-C24A-41F2-84F6-230C541F32C5}" presName="node" presStyleLbl="node1" presStyleIdx="2" presStyleCnt="6">
        <dgm:presLayoutVars>
          <dgm:bulletEnabled val="1"/>
        </dgm:presLayoutVars>
      </dgm:prSet>
      <dgm:spPr/>
    </dgm:pt>
    <dgm:pt modelId="{D6198FA5-45C4-478F-9209-F8C32ADA4A7C}" type="pres">
      <dgm:prSet presAssocID="{3A250E5E-A1F6-4111-982B-4355DE486F35}" presName="sibTrans" presStyleLbl="sibTrans1D1" presStyleIdx="2" presStyleCnt="5"/>
      <dgm:spPr/>
    </dgm:pt>
    <dgm:pt modelId="{54A85893-D6F8-483D-9E35-ED7D827C2F10}" type="pres">
      <dgm:prSet presAssocID="{3A250E5E-A1F6-4111-982B-4355DE486F35}" presName="connectorText" presStyleLbl="sibTrans1D1" presStyleIdx="2" presStyleCnt="5"/>
      <dgm:spPr/>
    </dgm:pt>
    <dgm:pt modelId="{C19BD33F-06BB-4C1D-A482-65AEA4EC3E4C}" type="pres">
      <dgm:prSet presAssocID="{DA3ED076-C3B1-4648-94F5-7796C557B6D1}" presName="node" presStyleLbl="node1" presStyleIdx="3" presStyleCnt="6">
        <dgm:presLayoutVars>
          <dgm:bulletEnabled val="1"/>
        </dgm:presLayoutVars>
      </dgm:prSet>
      <dgm:spPr/>
    </dgm:pt>
    <dgm:pt modelId="{A5691F11-6889-4BEE-8385-643A66E9E909}" type="pres">
      <dgm:prSet presAssocID="{8D8F675E-6D92-4E64-B41A-B4FAF2C98778}" presName="sibTrans" presStyleLbl="sibTrans1D1" presStyleIdx="3" presStyleCnt="5"/>
      <dgm:spPr/>
    </dgm:pt>
    <dgm:pt modelId="{669E0C5B-3477-4C5E-B2B1-1CC0A524D821}" type="pres">
      <dgm:prSet presAssocID="{8D8F675E-6D92-4E64-B41A-B4FAF2C98778}" presName="connectorText" presStyleLbl="sibTrans1D1" presStyleIdx="3" presStyleCnt="5"/>
      <dgm:spPr/>
    </dgm:pt>
    <dgm:pt modelId="{CFDC14B8-E36D-4BED-BDB6-625B40A250FB}" type="pres">
      <dgm:prSet presAssocID="{0F26C058-8BF1-455B-BB6C-7B2912A3A135}" presName="node" presStyleLbl="node1" presStyleIdx="4" presStyleCnt="6">
        <dgm:presLayoutVars>
          <dgm:bulletEnabled val="1"/>
        </dgm:presLayoutVars>
      </dgm:prSet>
      <dgm:spPr/>
    </dgm:pt>
    <dgm:pt modelId="{7A71B32E-6213-4F2A-A541-1AACFFD89B48}" type="pres">
      <dgm:prSet presAssocID="{FE2562FE-1F87-4247-8B47-323716740CD5}" presName="sibTrans" presStyleLbl="sibTrans1D1" presStyleIdx="4" presStyleCnt="5"/>
      <dgm:spPr/>
    </dgm:pt>
    <dgm:pt modelId="{DC0AB01C-98AA-4EC5-AE65-8D8D9E8B72F4}" type="pres">
      <dgm:prSet presAssocID="{FE2562FE-1F87-4247-8B47-323716740CD5}" presName="connectorText" presStyleLbl="sibTrans1D1" presStyleIdx="4" presStyleCnt="5"/>
      <dgm:spPr/>
    </dgm:pt>
    <dgm:pt modelId="{580ECDA9-C778-41D9-86A2-714B1133369D}" type="pres">
      <dgm:prSet presAssocID="{66D165CE-CDF2-4F58-8430-6ADD637F4F0D}" presName="node" presStyleLbl="node1" presStyleIdx="5" presStyleCnt="6">
        <dgm:presLayoutVars>
          <dgm:bulletEnabled val="1"/>
        </dgm:presLayoutVars>
      </dgm:prSet>
      <dgm:spPr/>
    </dgm:pt>
  </dgm:ptLst>
  <dgm:cxnLst>
    <dgm:cxn modelId="{27504D15-73AF-4D9A-8CDD-5F2CFAD020C8}" srcId="{9CA62076-3262-44E5-944A-894A68BD9C71}" destId="{59CD3153-C24A-41F2-84F6-230C541F32C5}" srcOrd="2" destOrd="0" parTransId="{2D5EE55A-EEB9-490B-89B8-75D7A18AB9BD}" sibTransId="{3A250E5E-A1F6-4111-982B-4355DE486F35}"/>
    <dgm:cxn modelId="{F511DA1B-1CC7-412F-849A-07E6462D1EF5}" type="presOf" srcId="{064DCB63-B48D-4A29-8165-D93489DAB336}" destId="{83574B1E-FE72-4B89-9429-31D04DE3D570}" srcOrd="0" destOrd="0" presId="urn:microsoft.com/office/officeart/2016/7/layout/RepeatingBendingProcessNew"/>
    <dgm:cxn modelId="{C7FB0224-DEA7-4885-BDB9-6AE44733A39A}" type="presOf" srcId="{7EBB6748-2796-46DA-ADD3-FF60BD5A53BE}" destId="{8CB8CD78-133D-49FD-B265-D9C1DEE06B79}" srcOrd="0" destOrd="0" presId="urn:microsoft.com/office/officeart/2016/7/layout/RepeatingBendingProcessNew"/>
    <dgm:cxn modelId="{DD56E02A-E575-453D-BCC2-B599E1F1B23C}" srcId="{9CA62076-3262-44E5-944A-894A68BD9C71}" destId="{BE30B5C4-2E4B-42BA-A339-FCB3E854FE3C}" srcOrd="1" destOrd="0" parTransId="{76988DD6-36BF-4BE5-8D5D-40E76B4457C0}" sibTransId="{064DCB63-B48D-4A29-8165-D93489DAB336}"/>
    <dgm:cxn modelId="{F1F37F39-68E2-4E19-9862-0E8581A72704}" type="presOf" srcId="{7EBB6748-2796-46DA-ADD3-FF60BD5A53BE}" destId="{367E6853-67C9-472F-88C6-372E72123AA4}" srcOrd="1" destOrd="0" presId="urn:microsoft.com/office/officeart/2016/7/layout/RepeatingBendingProcessNew"/>
    <dgm:cxn modelId="{457FE73A-61EC-4C7F-9767-DDA4FA915647}" type="presOf" srcId="{59CD3153-C24A-41F2-84F6-230C541F32C5}" destId="{088A8A7D-F278-4B50-A75D-A661CBF70F95}" srcOrd="0" destOrd="0" presId="urn:microsoft.com/office/officeart/2016/7/layout/RepeatingBendingProcessNew"/>
    <dgm:cxn modelId="{127CDA85-2D5C-4DD7-BD7A-E2DDDA3B5E17}" type="presOf" srcId="{BE30B5C4-2E4B-42BA-A339-FCB3E854FE3C}" destId="{6C3DE3BA-6DE5-4A3C-957A-9175F9D88A3F}" srcOrd="0" destOrd="0" presId="urn:microsoft.com/office/officeart/2016/7/layout/RepeatingBendingProcessNew"/>
    <dgm:cxn modelId="{BF928691-B9D5-436E-8EA6-FDD2378D3828}" type="presOf" srcId="{FE2562FE-1F87-4247-8B47-323716740CD5}" destId="{DC0AB01C-98AA-4EC5-AE65-8D8D9E8B72F4}" srcOrd="1" destOrd="0" presId="urn:microsoft.com/office/officeart/2016/7/layout/RepeatingBendingProcessNew"/>
    <dgm:cxn modelId="{A83A0F97-3DBE-4EDE-A689-4B226A975BA5}" type="presOf" srcId="{8D8F675E-6D92-4E64-B41A-B4FAF2C98778}" destId="{A5691F11-6889-4BEE-8385-643A66E9E909}" srcOrd="0" destOrd="0" presId="urn:microsoft.com/office/officeart/2016/7/layout/RepeatingBendingProcessNew"/>
    <dgm:cxn modelId="{A6EF529D-F7F3-45F8-876C-2E202CB288A9}" type="presOf" srcId="{3A250E5E-A1F6-4111-982B-4355DE486F35}" destId="{54A85893-D6F8-483D-9E35-ED7D827C2F10}" srcOrd="1" destOrd="0" presId="urn:microsoft.com/office/officeart/2016/7/layout/RepeatingBendingProcessNew"/>
    <dgm:cxn modelId="{75C4A0A0-1886-47DC-AE58-6EC930F7FE3E}" type="presOf" srcId="{064DCB63-B48D-4A29-8165-D93489DAB336}" destId="{3FB4EA31-108B-4A8B-AB58-EB562447E3DB}" srcOrd="1" destOrd="0" presId="urn:microsoft.com/office/officeart/2016/7/layout/RepeatingBendingProcessNew"/>
    <dgm:cxn modelId="{284384A1-C21E-4E6A-AF3C-A8705A9E306B}" type="presOf" srcId="{FE2562FE-1F87-4247-8B47-323716740CD5}" destId="{7A71B32E-6213-4F2A-A541-1AACFFD89B48}" srcOrd="0" destOrd="0" presId="urn:microsoft.com/office/officeart/2016/7/layout/RepeatingBendingProcessNew"/>
    <dgm:cxn modelId="{6E346EA6-4A46-483D-BD4E-18596C9F6C8B}" type="presOf" srcId="{3A250E5E-A1F6-4111-982B-4355DE486F35}" destId="{D6198FA5-45C4-478F-9209-F8C32ADA4A7C}" srcOrd="0" destOrd="0" presId="urn:microsoft.com/office/officeart/2016/7/layout/RepeatingBendingProcessNew"/>
    <dgm:cxn modelId="{D92211AD-50D7-4364-ADD5-9773903A4381}" type="presOf" srcId="{9CA62076-3262-44E5-944A-894A68BD9C71}" destId="{34A1101D-CB9C-46F5-8BF3-14D337ECC485}" srcOrd="0" destOrd="0" presId="urn:microsoft.com/office/officeart/2016/7/layout/RepeatingBendingProcessNew"/>
    <dgm:cxn modelId="{11E713AF-D135-4CB4-AFBD-11BE42407B35}" srcId="{9CA62076-3262-44E5-944A-894A68BD9C71}" destId="{0015FE6A-C151-4B3E-9D21-9A10847B37ED}" srcOrd="0" destOrd="0" parTransId="{3CB89D4A-82A0-4561-AEF4-224A8D514983}" sibTransId="{7EBB6748-2796-46DA-ADD3-FF60BD5A53BE}"/>
    <dgm:cxn modelId="{3EAF53AF-754F-4AE8-8776-89EE83D70C2B}" type="presOf" srcId="{DA3ED076-C3B1-4648-94F5-7796C557B6D1}" destId="{C19BD33F-06BB-4C1D-A482-65AEA4EC3E4C}" srcOrd="0" destOrd="0" presId="urn:microsoft.com/office/officeart/2016/7/layout/RepeatingBendingProcessNew"/>
    <dgm:cxn modelId="{2260C7B6-E8CB-4ED1-9750-8C2D5377C080}" srcId="{9CA62076-3262-44E5-944A-894A68BD9C71}" destId="{DA3ED076-C3B1-4648-94F5-7796C557B6D1}" srcOrd="3" destOrd="0" parTransId="{8D58EB34-6B6F-48D8-ACF4-96FE84C379AB}" sibTransId="{8D8F675E-6D92-4E64-B41A-B4FAF2C98778}"/>
    <dgm:cxn modelId="{67632ABE-1287-440D-97C7-92E3061079BD}" type="presOf" srcId="{66D165CE-CDF2-4F58-8430-6ADD637F4F0D}" destId="{580ECDA9-C778-41D9-86A2-714B1133369D}" srcOrd="0" destOrd="0" presId="urn:microsoft.com/office/officeart/2016/7/layout/RepeatingBendingProcessNew"/>
    <dgm:cxn modelId="{365928C0-AD30-41D0-849A-313C7E9E9A8F}" type="presOf" srcId="{8D8F675E-6D92-4E64-B41A-B4FAF2C98778}" destId="{669E0C5B-3477-4C5E-B2B1-1CC0A524D821}" srcOrd="1" destOrd="0" presId="urn:microsoft.com/office/officeart/2016/7/layout/RepeatingBendingProcessNew"/>
    <dgm:cxn modelId="{F7D76AC8-D342-45B7-B5E2-061512EA50D0}" type="presOf" srcId="{0F26C058-8BF1-455B-BB6C-7B2912A3A135}" destId="{CFDC14B8-E36D-4BED-BDB6-625B40A250FB}" srcOrd="0" destOrd="0" presId="urn:microsoft.com/office/officeart/2016/7/layout/RepeatingBendingProcessNew"/>
    <dgm:cxn modelId="{B80606D1-36E6-4FF6-8E69-C16FC3906B7B}" srcId="{9CA62076-3262-44E5-944A-894A68BD9C71}" destId="{0F26C058-8BF1-455B-BB6C-7B2912A3A135}" srcOrd="4" destOrd="0" parTransId="{E1701325-8871-46AB-BB73-7977A1FDEA8C}" sibTransId="{FE2562FE-1F87-4247-8B47-323716740CD5}"/>
    <dgm:cxn modelId="{6F0AD2D3-0BC9-4AB6-9BA2-7AB801E80B73}" srcId="{9CA62076-3262-44E5-944A-894A68BD9C71}" destId="{66D165CE-CDF2-4F58-8430-6ADD637F4F0D}" srcOrd="5" destOrd="0" parTransId="{DD8224B8-C66B-4DB2-88AD-75BDC00CFA42}" sibTransId="{A1FF41C2-4FCD-434C-A67F-BC2767704F3C}"/>
    <dgm:cxn modelId="{C2F29AF0-70A6-4B29-BA28-22726104BF51}" type="presOf" srcId="{0015FE6A-C151-4B3E-9D21-9A10847B37ED}" destId="{521587D8-C4A6-4DAE-9C6E-6E252CF21911}" srcOrd="0" destOrd="0" presId="urn:microsoft.com/office/officeart/2016/7/layout/RepeatingBendingProcessNew"/>
    <dgm:cxn modelId="{A5A93728-8D42-4A64-A6BD-D36A89F7ADCE}" type="presParOf" srcId="{34A1101D-CB9C-46F5-8BF3-14D337ECC485}" destId="{521587D8-C4A6-4DAE-9C6E-6E252CF21911}" srcOrd="0" destOrd="0" presId="urn:microsoft.com/office/officeart/2016/7/layout/RepeatingBendingProcessNew"/>
    <dgm:cxn modelId="{90FFF4EF-E147-43AF-8AA9-4AFCDD2FB9EE}" type="presParOf" srcId="{34A1101D-CB9C-46F5-8BF3-14D337ECC485}" destId="{8CB8CD78-133D-49FD-B265-D9C1DEE06B79}" srcOrd="1" destOrd="0" presId="urn:microsoft.com/office/officeart/2016/7/layout/RepeatingBendingProcessNew"/>
    <dgm:cxn modelId="{6D162D0B-F340-4FC5-8BD5-BBDD6CB80A9F}" type="presParOf" srcId="{8CB8CD78-133D-49FD-B265-D9C1DEE06B79}" destId="{367E6853-67C9-472F-88C6-372E72123AA4}" srcOrd="0" destOrd="0" presId="urn:microsoft.com/office/officeart/2016/7/layout/RepeatingBendingProcessNew"/>
    <dgm:cxn modelId="{47614B54-41AC-4F99-9374-453984771281}" type="presParOf" srcId="{34A1101D-CB9C-46F5-8BF3-14D337ECC485}" destId="{6C3DE3BA-6DE5-4A3C-957A-9175F9D88A3F}" srcOrd="2" destOrd="0" presId="urn:microsoft.com/office/officeart/2016/7/layout/RepeatingBendingProcessNew"/>
    <dgm:cxn modelId="{FDF3EA0A-6846-469B-92D4-B028DC87A098}" type="presParOf" srcId="{34A1101D-CB9C-46F5-8BF3-14D337ECC485}" destId="{83574B1E-FE72-4B89-9429-31D04DE3D570}" srcOrd="3" destOrd="0" presId="urn:microsoft.com/office/officeart/2016/7/layout/RepeatingBendingProcessNew"/>
    <dgm:cxn modelId="{0C1B423C-0B66-4648-96D5-532979CF0BD9}" type="presParOf" srcId="{83574B1E-FE72-4B89-9429-31D04DE3D570}" destId="{3FB4EA31-108B-4A8B-AB58-EB562447E3DB}" srcOrd="0" destOrd="0" presId="urn:microsoft.com/office/officeart/2016/7/layout/RepeatingBendingProcessNew"/>
    <dgm:cxn modelId="{78EDF7FC-E033-496E-B67E-758CC7F734CD}" type="presParOf" srcId="{34A1101D-CB9C-46F5-8BF3-14D337ECC485}" destId="{088A8A7D-F278-4B50-A75D-A661CBF70F95}" srcOrd="4" destOrd="0" presId="urn:microsoft.com/office/officeart/2016/7/layout/RepeatingBendingProcessNew"/>
    <dgm:cxn modelId="{A68BF015-C186-4C9F-AFA9-C02D7DEBBE18}" type="presParOf" srcId="{34A1101D-CB9C-46F5-8BF3-14D337ECC485}" destId="{D6198FA5-45C4-478F-9209-F8C32ADA4A7C}" srcOrd="5" destOrd="0" presId="urn:microsoft.com/office/officeart/2016/7/layout/RepeatingBendingProcessNew"/>
    <dgm:cxn modelId="{75DFF7D9-CA7A-401D-ACF1-D306DD3162C0}" type="presParOf" srcId="{D6198FA5-45C4-478F-9209-F8C32ADA4A7C}" destId="{54A85893-D6F8-483D-9E35-ED7D827C2F10}" srcOrd="0" destOrd="0" presId="urn:microsoft.com/office/officeart/2016/7/layout/RepeatingBendingProcessNew"/>
    <dgm:cxn modelId="{A1E89A5E-1ECB-4397-8385-843E0C3CFB4E}" type="presParOf" srcId="{34A1101D-CB9C-46F5-8BF3-14D337ECC485}" destId="{C19BD33F-06BB-4C1D-A482-65AEA4EC3E4C}" srcOrd="6" destOrd="0" presId="urn:microsoft.com/office/officeart/2016/7/layout/RepeatingBendingProcessNew"/>
    <dgm:cxn modelId="{28669B0B-C306-4185-AF64-206003085858}" type="presParOf" srcId="{34A1101D-CB9C-46F5-8BF3-14D337ECC485}" destId="{A5691F11-6889-4BEE-8385-643A66E9E909}" srcOrd="7" destOrd="0" presId="urn:microsoft.com/office/officeart/2016/7/layout/RepeatingBendingProcessNew"/>
    <dgm:cxn modelId="{229EC60A-F3A8-4641-BEF2-E98416307E0E}" type="presParOf" srcId="{A5691F11-6889-4BEE-8385-643A66E9E909}" destId="{669E0C5B-3477-4C5E-B2B1-1CC0A524D821}" srcOrd="0" destOrd="0" presId="urn:microsoft.com/office/officeart/2016/7/layout/RepeatingBendingProcessNew"/>
    <dgm:cxn modelId="{A5D22DFB-A0C0-4F90-A160-B4EE41F577E1}" type="presParOf" srcId="{34A1101D-CB9C-46F5-8BF3-14D337ECC485}" destId="{CFDC14B8-E36D-4BED-BDB6-625B40A250FB}" srcOrd="8" destOrd="0" presId="urn:microsoft.com/office/officeart/2016/7/layout/RepeatingBendingProcessNew"/>
    <dgm:cxn modelId="{492FCD5B-8C4A-4C57-B25D-93E10805725A}" type="presParOf" srcId="{34A1101D-CB9C-46F5-8BF3-14D337ECC485}" destId="{7A71B32E-6213-4F2A-A541-1AACFFD89B48}" srcOrd="9" destOrd="0" presId="urn:microsoft.com/office/officeart/2016/7/layout/RepeatingBendingProcessNew"/>
    <dgm:cxn modelId="{2D43A828-24B9-415C-8524-14CFFE1E3AD7}" type="presParOf" srcId="{7A71B32E-6213-4F2A-A541-1AACFFD89B48}" destId="{DC0AB01C-98AA-4EC5-AE65-8D8D9E8B72F4}" srcOrd="0" destOrd="0" presId="urn:microsoft.com/office/officeart/2016/7/layout/RepeatingBendingProcessNew"/>
    <dgm:cxn modelId="{2A4B7768-F243-4C3B-B854-043B9C006B18}" type="presParOf" srcId="{34A1101D-CB9C-46F5-8BF3-14D337ECC485}" destId="{580ECDA9-C778-41D9-86A2-714B1133369D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B8CD78-133D-49FD-B265-D9C1DEE06B79}">
      <dsp:nvSpPr>
        <dsp:cNvPr id="0" name=""/>
        <dsp:cNvSpPr/>
      </dsp:nvSpPr>
      <dsp:spPr>
        <a:xfrm>
          <a:off x="3337711" y="665346"/>
          <a:ext cx="5132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3271" y="45720"/>
              </a:lnTo>
            </a:path>
          </a:pathLst>
        </a:custGeom>
        <a:noFill/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80750" y="708346"/>
        <a:ext cx="27193" cy="5438"/>
      </dsp:txXfrm>
    </dsp:sp>
    <dsp:sp modelId="{521587D8-C4A6-4DAE-9C6E-6E252CF21911}">
      <dsp:nvSpPr>
        <dsp:cNvPr id="0" name=""/>
        <dsp:cNvSpPr/>
      </dsp:nvSpPr>
      <dsp:spPr>
        <a:xfrm>
          <a:off x="974852" y="1668"/>
          <a:ext cx="2364658" cy="141879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870" tIns="121626" rIns="115870" bIns="12162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baseline="0"/>
            <a:t>Tentativa de reforma já somava 30 anos</a:t>
          </a:r>
          <a:endParaRPr lang="en-US" sz="1400" kern="1200"/>
        </a:p>
      </dsp:txBody>
      <dsp:txXfrm>
        <a:off x="974852" y="1668"/>
        <a:ext cx="2364658" cy="1418795"/>
      </dsp:txXfrm>
    </dsp:sp>
    <dsp:sp modelId="{83574B1E-FE72-4B89-9429-31D04DE3D570}">
      <dsp:nvSpPr>
        <dsp:cNvPr id="0" name=""/>
        <dsp:cNvSpPr/>
      </dsp:nvSpPr>
      <dsp:spPr>
        <a:xfrm>
          <a:off x="6246241" y="665346"/>
          <a:ext cx="5132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3271" y="45720"/>
              </a:lnTo>
            </a:path>
          </a:pathLst>
        </a:custGeom>
        <a:noFill/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489280" y="708346"/>
        <a:ext cx="27193" cy="5438"/>
      </dsp:txXfrm>
    </dsp:sp>
    <dsp:sp modelId="{6C3DE3BA-6DE5-4A3C-957A-9175F9D88A3F}">
      <dsp:nvSpPr>
        <dsp:cNvPr id="0" name=""/>
        <dsp:cNvSpPr/>
      </dsp:nvSpPr>
      <dsp:spPr>
        <a:xfrm>
          <a:off x="3883383" y="1668"/>
          <a:ext cx="2364658" cy="141879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870" tIns="121626" rIns="115870" bIns="12162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baseline="0"/>
            <a:t>830 emendas apresentadas no Senado</a:t>
          </a:r>
          <a:endParaRPr lang="en-US" sz="1400" kern="1200"/>
        </a:p>
      </dsp:txBody>
      <dsp:txXfrm>
        <a:off x="3883383" y="1668"/>
        <a:ext cx="2364658" cy="1418795"/>
      </dsp:txXfrm>
    </dsp:sp>
    <dsp:sp modelId="{D6198FA5-45C4-478F-9209-F8C32ADA4A7C}">
      <dsp:nvSpPr>
        <dsp:cNvPr id="0" name=""/>
        <dsp:cNvSpPr/>
      </dsp:nvSpPr>
      <dsp:spPr>
        <a:xfrm>
          <a:off x="2157182" y="1418663"/>
          <a:ext cx="5817060" cy="513271"/>
        </a:xfrm>
        <a:custGeom>
          <a:avLst/>
          <a:gdLst/>
          <a:ahLst/>
          <a:cxnLst/>
          <a:rect l="0" t="0" r="0" b="0"/>
          <a:pathLst>
            <a:path>
              <a:moveTo>
                <a:pt x="5817060" y="0"/>
              </a:moveTo>
              <a:lnTo>
                <a:pt x="5817060" y="273735"/>
              </a:lnTo>
              <a:lnTo>
                <a:pt x="0" y="273735"/>
              </a:lnTo>
              <a:lnTo>
                <a:pt x="0" y="513271"/>
              </a:lnTo>
            </a:path>
          </a:pathLst>
        </a:custGeom>
        <a:noFill/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19651" y="1672580"/>
        <a:ext cx="292121" cy="5438"/>
      </dsp:txXfrm>
    </dsp:sp>
    <dsp:sp modelId="{088A8A7D-F278-4B50-A75D-A661CBF70F95}">
      <dsp:nvSpPr>
        <dsp:cNvPr id="0" name=""/>
        <dsp:cNvSpPr/>
      </dsp:nvSpPr>
      <dsp:spPr>
        <a:xfrm>
          <a:off x="6791913" y="1668"/>
          <a:ext cx="2364658" cy="141879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870" tIns="121626" rIns="115870" bIns="12162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baseline="0"/>
            <a:t>Projeção do governo: crescimento do PIB em 12 pontos percentuais nos próximos 15 anos</a:t>
          </a:r>
          <a:endParaRPr lang="en-US" sz="1400" kern="1200"/>
        </a:p>
      </dsp:txBody>
      <dsp:txXfrm>
        <a:off x="6791913" y="1668"/>
        <a:ext cx="2364658" cy="1418795"/>
      </dsp:txXfrm>
    </dsp:sp>
    <dsp:sp modelId="{A5691F11-6889-4BEE-8385-643A66E9E909}">
      <dsp:nvSpPr>
        <dsp:cNvPr id="0" name=""/>
        <dsp:cNvSpPr/>
      </dsp:nvSpPr>
      <dsp:spPr>
        <a:xfrm>
          <a:off x="3337711" y="2628012"/>
          <a:ext cx="5132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3271" y="45720"/>
              </a:lnTo>
            </a:path>
          </a:pathLst>
        </a:custGeom>
        <a:noFill/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80750" y="2671013"/>
        <a:ext cx="27193" cy="5438"/>
      </dsp:txXfrm>
    </dsp:sp>
    <dsp:sp modelId="{C19BD33F-06BB-4C1D-A482-65AEA4EC3E4C}">
      <dsp:nvSpPr>
        <dsp:cNvPr id="0" name=""/>
        <dsp:cNvSpPr/>
      </dsp:nvSpPr>
      <dsp:spPr>
        <a:xfrm>
          <a:off x="974852" y="1964335"/>
          <a:ext cx="2364658" cy="141879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870" tIns="121626" rIns="115870" bIns="12162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baseline="0" dirty="0"/>
            <a:t>Substitui 5 tributos (ISS, ICMS, PIS, </a:t>
          </a:r>
          <a:r>
            <a:rPr lang="pt-BR" sz="1400" kern="1200" baseline="0" dirty="0" err="1"/>
            <a:t>Cofins</a:t>
          </a:r>
          <a:r>
            <a:rPr lang="pt-BR" sz="1400" kern="1200" baseline="0" dirty="0"/>
            <a:t> e IPI) pelo </a:t>
          </a:r>
          <a:r>
            <a:rPr lang="pt-BR" sz="1400" b="1" kern="1200" baseline="0" dirty="0"/>
            <a:t>Imposto sobre Bens e Serviços</a:t>
          </a:r>
          <a:r>
            <a:rPr lang="pt-BR" sz="1400" kern="1200" baseline="0" dirty="0"/>
            <a:t> (IBS), </a:t>
          </a:r>
          <a:r>
            <a:rPr lang="pt-BR" sz="1400" b="1" kern="1200" baseline="0" dirty="0"/>
            <a:t>Contribuição sobre Bens e Serviços </a:t>
          </a:r>
          <a:r>
            <a:rPr lang="pt-BR" sz="1400" kern="1200" baseline="0" dirty="0"/>
            <a:t>(CBS) e </a:t>
          </a:r>
          <a:r>
            <a:rPr lang="pt-BR" sz="1400" b="1" kern="1200" baseline="0" dirty="0"/>
            <a:t>Imposto Seletivo </a:t>
          </a:r>
          <a:r>
            <a:rPr lang="pt-BR" sz="1400" kern="1200" baseline="0" dirty="0"/>
            <a:t>(IS)</a:t>
          </a:r>
          <a:endParaRPr lang="en-US" sz="1400" kern="1200" dirty="0"/>
        </a:p>
      </dsp:txBody>
      <dsp:txXfrm>
        <a:off x="974852" y="1964335"/>
        <a:ext cx="2364658" cy="1418795"/>
      </dsp:txXfrm>
    </dsp:sp>
    <dsp:sp modelId="{7A71B32E-6213-4F2A-A541-1AACFFD89B48}">
      <dsp:nvSpPr>
        <dsp:cNvPr id="0" name=""/>
        <dsp:cNvSpPr/>
      </dsp:nvSpPr>
      <dsp:spPr>
        <a:xfrm>
          <a:off x="6246241" y="2628012"/>
          <a:ext cx="5132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3271" y="45720"/>
              </a:lnTo>
            </a:path>
          </a:pathLst>
        </a:custGeom>
        <a:noFill/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489280" y="2671013"/>
        <a:ext cx="27193" cy="5438"/>
      </dsp:txXfrm>
    </dsp:sp>
    <dsp:sp modelId="{CFDC14B8-E36D-4BED-BDB6-625B40A250FB}">
      <dsp:nvSpPr>
        <dsp:cNvPr id="0" name=""/>
        <dsp:cNvSpPr/>
      </dsp:nvSpPr>
      <dsp:spPr>
        <a:xfrm>
          <a:off x="3883383" y="1964335"/>
          <a:ext cx="2364658" cy="141879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870" tIns="121626" rIns="115870" bIns="12162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baseline="0"/>
            <a:t>Adota uma trava para não haver aumento da carga tributária no país</a:t>
          </a:r>
          <a:endParaRPr lang="en-US" sz="1400" kern="1200"/>
        </a:p>
      </dsp:txBody>
      <dsp:txXfrm>
        <a:off x="3883383" y="1964335"/>
        <a:ext cx="2364658" cy="1418795"/>
      </dsp:txXfrm>
    </dsp:sp>
    <dsp:sp modelId="{580ECDA9-C778-41D9-86A2-714B1133369D}">
      <dsp:nvSpPr>
        <dsp:cNvPr id="0" name=""/>
        <dsp:cNvSpPr/>
      </dsp:nvSpPr>
      <dsp:spPr>
        <a:xfrm>
          <a:off x="6791913" y="1964335"/>
          <a:ext cx="2364658" cy="141879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870" tIns="121626" rIns="115870" bIns="12162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baseline="0" dirty="0"/>
            <a:t>Randolfe Rodrigues acredita na promulgação da reforma em dezembro e prefere que não seja fatiada (como sustenta Arthur Lira)</a:t>
          </a:r>
          <a:endParaRPr lang="en-US" sz="1400" kern="1200" dirty="0"/>
        </a:p>
      </dsp:txBody>
      <dsp:txXfrm>
        <a:off x="6791913" y="1964335"/>
        <a:ext cx="2364658" cy="1418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8DEA2CF1-0EB2-4673-802D-3371233E4A77}" type="datetime2">
              <a:rPr lang="en-US" smtClean="0"/>
              <a:t>Sunday, November 12,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9690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November 12,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7222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November 12,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03576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November 12,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22797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November 12,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22719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November 12,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2504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November 12,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05399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November 12,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88089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November 12,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63127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November 12,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62852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November 12,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91630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November 12,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39226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November 12, 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58536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November 12,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47785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November 12, 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10676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November 12,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32453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November 12,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08238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Sunday, November 12,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7440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489611-9625-0CFA-2148-4AF8AEFCA4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720000"/>
            <a:ext cx="5015638" cy="2804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4800"/>
              <a:t>Balanço da segunda semana de novembro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10AB08A-105C-C3F5-EDE6-8122C1383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3830399"/>
            <a:ext cx="5015638" cy="1936800"/>
          </a:xfrm>
        </p:spPr>
        <p:txBody>
          <a:bodyPr>
            <a:normAutofit/>
          </a:bodyPr>
          <a:lstStyle/>
          <a:p>
            <a:r>
              <a:rPr lang="pt-BR" dirty="0"/>
              <a:t>12 de novembro de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FBD7BE-E336-AA2E-D313-998CDB25B6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75" r="23710"/>
          <a:stretch/>
        </p:blipFill>
        <p:spPr>
          <a:xfrm>
            <a:off x="6529067" y="10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30410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5306B0-C64E-17C0-F11E-27D25BD2E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>
            <a:normAutofit/>
          </a:bodyPr>
          <a:lstStyle/>
          <a:p>
            <a:r>
              <a:rPr lang="pt-BR"/>
              <a:t>Quarta-feira: Senado aprova reforma tributária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BC0BC63C-7563-C66F-5C77-7324AC2DDA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9217054"/>
              </p:ext>
            </p:extLst>
          </p:nvPr>
        </p:nvGraphicFramePr>
        <p:xfrm>
          <a:off x="685800" y="2406400"/>
          <a:ext cx="10131425" cy="338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8432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A5E168-BC48-EF08-965D-BA2DC1224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5219699" cy="1456267"/>
          </a:xfrm>
        </p:spPr>
        <p:txBody>
          <a:bodyPr>
            <a:normAutofit/>
          </a:bodyPr>
          <a:lstStyle/>
          <a:p>
            <a:r>
              <a:rPr lang="pt-BR" dirty="0"/>
              <a:t>Apagão histórico em São Paulo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3763B4-8803-1501-DD01-62FBB1FC3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5219699" cy="36491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/>
              <a:t>Interrupção do serviço ocorreu após forte tempestade com rajadas de ventos que atingiram o Estado durante uma semana</a:t>
            </a:r>
          </a:p>
          <a:p>
            <a:pPr>
              <a:lnSpc>
                <a:spcPct val="90000"/>
              </a:lnSpc>
            </a:pPr>
            <a:r>
              <a:rPr lang="pt-BR"/>
              <a:t>Mais de 2 milhões de pessoas ficaram sem energia e diversas tiveram prejuízo financeiro</a:t>
            </a:r>
          </a:p>
          <a:p>
            <a:pPr>
              <a:lnSpc>
                <a:spcPct val="90000"/>
              </a:lnSpc>
            </a:pPr>
            <a:r>
              <a:rPr lang="pt-BR"/>
              <a:t>Energia foi restabelecida na sexta</a:t>
            </a:r>
          </a:p>
          <a:p>
            <a:pPr>
              <a:lnSpc>
                <a:spcPct val="90000"/>
              </a:lnSpc>
            </a:pPr>
            <a:r>
              <a:rPr lang="pt-BR"/>
              <a:t>Apagão ocorreu em meio à tentativa de privatização da SABESP pelo governador Tarcísio de Freitas</a:t>
            </a:r>
          </a:p>
          <a:p>
            <a:pPr>
              <a:lnSpc>
                <a:spcPct val="90000"/>
              </a:lnSpc>
            </a:pPr>
            <a:r>
              <a:rPr lang="pt-BR"/>
              <a:t>Prefeito Ricardo Nunes (MDB) promete processar a ENEL, distribuidora privada, pela falta de energia</a:t>
            </a:r>
          </a:p>
          <a:p>
            <a:pPr>
              <a:lnSpc>
                <a:spcPct val="90000"/>
              </a:lnSpc>
            </a:pPr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C9634D9-7F42-AD52-BACC-CB236362A8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05" r="18347" b="2"/>
          <a:stretch/>
        </p:blipFill>
        <p:spPr>
          <a:xfrm>
            <a:off x="6198830" y="639097"/>
            <a:ext cx="5447070" cy="525042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0090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AF6706C-CF07-43A1-BCC4-CBA5D3382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092D7D0-DD8A-0095-5973-46F8871C9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4" y="639097"/>
            <a:ext cx="4789678" cy="3746634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800" spc="-100"/>
              <a:t>Bolsonaro tentando entrar pela porta dos fundos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A196D5BB-4ECE-0DF8-59A1-531A442154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687" r="-1" b="33039"/>
          <a:stretch/>
        </p:blipFill>
        <p:spPr>
          <a:xfrm>
            <a:off x="6412742" y="639097"/>
            <a:ext cx="4799654" cy="5575439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0455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5FA18-964D-5C8A-EC4D-613115E8D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09600"/>
            <a:ext cx="6282266" cy="1456267"/>
          </a:xfrm>
        </p:spPr>
        <p:txBody>
          <a:bodyPr>
            <a:normAutofit/>
          </a:bodyPr>
          <a:lstStyle/>
          <a:p>
            <a:r>
              <a:rPr lang="pt-BR"/>
              <a:t>O desaparecimento do PSDB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D0DDF70-AB84-3719-3E6F-33E65DC8C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2142067"/>
            <a:ext cx="6282266" cy="3649133"/>
          </a:xfrm>
        </p:spPr>
        <p:txBody>
          <a:bodyPr>
            <a:normAutofit/>
          </a:bodyPr>
          <a:lstStyle/>
          <a:p>
            <a:r>
              <a:rPr lang="pt-BR"/>
              <a:t>Depois de 35 anos, o PSDB foi despejado de seu gabinete de liderança no Senado</a:t>
            </a:r>
          </a:p>
          <a:p>
            <a:r>
              <a:rPr lang="pt-BR"/>
              <a:t>Pelas regras do Senado, só têm direito a gabinete de liderança os partidos com três ou mais senadores</a:t>
            </a:r>
          </a:p>
          <a:p>
            <a:r>
              <a:rPr lang="pt-BR"/>
              <a:t>O PSDB começou o ano com quatro senadores. Em janeiro, Mara Gabrilli trocou o tucanato pelo PSD. Depois, em junho, foi a vez de Alessandro Vieira abandonar o barco rumo ao MDB</a:t>
            </a:r>
          </a:p>
          <a:p>
            <a:r>
              <a:rPr lang="pt-BR"/>
              <a:t>Em breve, pode perder seus únicos dois senadores</a:t>
            </a:r>
            <a:endParaRPr lang="pt-BR" dirty="0"/>
          </a:p>
        </p:txBody>
      </p:sp>
      <p:pic>
        <p:nvPicPr>
          <p:cNvPr id="4" name="Imagem 3" descr="Desenho de um pássaro&#10;&#10;Descrição gerada automaticamente">
            <a:extLst>
              <a:ext uri="{FF2B5EF4-FFF2-40B4-BE49-F238E27FC236}">
                <a16:creationId xmlns:a16="http://schemas.microsoft.com/office/drawing/2014/main" id="{53EB4843-52EF-2DE4-202B-82018825F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0936" y="2272754"/>
            <a:ext cx="3445714" cy="2236291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3404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AF6706C-CF07-43A1-BCC4-CBA5D3382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705C953-E827-015F-CC64-1AF541D45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4" y="639097"/>
            <a:ext cx="4789678" cy="3746634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r"/>
            <a:r>
              <a:rPr lang="en-US" sz="4800" spc="-100"/>
              <a:t>Novos dados do IBGE: Brasil mais envelhecido</a:t>
            </a:r>
          </a:p>
        </p:txBody>
      </p:sp>
      <p:pic>
        <p:nvPicPr>
          <p:cNvPr id="4" name="Espaço Reservado para Conteúdo 3" descr="Gráfico&#10;&#10;Descrição gerada automaticamente">
            <a:extLst>
              <a:ext uri="{FF2B5EF4-FFF2-40B4-BE49-F238E27FC236}">
                <a16:creationId xmlns:a16="http://schemas.microsoft.com/office/drawing/2014/main" id="{31FE7B38-F429-07DC-FA24-5F89AAD002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6606" y="937090"/>
            <a:ext cx="5471927" cy="4979453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0853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1DCCD7-D1DA-8A80-62B7-CB570D0F9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09600"/>
            <a:ext cx="6282266" cy="1456267"/>
          </a:xfrm>
        </p:spPr>
        <p:txBody>
          <a:bodyPr>
            <a:normAutofit/>
          </a:bodyPr>
          <a:lstStyle/>
          <a:p>
            <a:r>
              <a:rPr lang="pt-BR" dirty="0"/>
              <a:t>Brasil termina Pan de 2023 com desempenho histórico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B7DB8B-ADA2-66E4-F968-86F80063D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2142067"/>
            <a:ext cx="6282266" cy="3649133"/>
          </a:xfrm>
        </p:spPr>
        <p:txBody>
          <a:bodyPr>
            <a:normAutofit/>
          </a:bodyPr>
          <a:lstStyle/>
          <a:p>
            <a:r>
              <a:rPr lang="pt-BR" dirty="0"/>
              <a:t>O Brasil terminou a competição em segundo lugar no quadro de medalhas, atrás apenas dos Estados Unidos.</a:t>
            </a:r>
            <a:endParaRPr lang="pt-BR"/>
          </a:p>
          <a:p>
            <a:r>
              <a:rPr lang="pt-BR" dirty="0"/>
              <a:t>A delegação brasileira conquistou 66 ouros, 73 pratas e 66 bronzes, o que representa 14,9% do total de medalhas distribuídas no evento. Foi o maior percentual do Brasil desde que o Pan começou, em 1951</a:t>
            </a:r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4D9DA4C-A85B-4F5E-2BD3-4A7BACBE53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035" r="30334" b="-1"/>
          <a:stretch/>
        </p:blipFill>
        <p:spPr>
          <a:xfrm>
            <a:off x="7590936" y="990600"/>
            <a:ext cx="3445714" cy="4800599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4900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E14285-A674-1CC5-31F3-B8C0B93AA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09600"/>
            <a:ext cx="6282266" cy="1456267"/>
          </a:xfrm>
        </p:spPr>
        <p:txBody>
          <a:bodyPr>
            <a:normAutofit/>
          </a:bodyPr>
          <a:lstStyle/>
          <a:p>
            <a:r>
              <a:rPr lang="pt-BR" dirty="0"/>
              <a:t>Aumento do ensino remoto nas universidades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F1A833-03FE-5456-167E-57B8FB677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2142067"/>
            <a:ext cx="6282266" cy="3649133"/>
          </a:xfrm>
        </p:spPr>
        <p:txBody>
          <a:bodyPr>
            <a:normAutofit/>
          </a:bodyPr>
          <a:lstStyle/>
          <a:p>
            <a:r>
              <a:rPr lang="pt-BR"/>
              <a:t>45% dos universitários estudam à distância. Devem se tornar maioria no ano que vem, segundo o Censo da Educação Superior</a:t>
            </a:r>
          </a:p>
          <a:p>
            <a:r>
              <a:rPr lang="pt-BR"/>
              <a:t>O ensino à distância, conhecido pela sigla EaD, cresce continuamente desde 2015 e ganhou força na pandemia</a:t>
            </a:r>
          </a:p>
          <a:p>
            <a:r>
              <a:rPr lang="pt-BR"/>
              <a:t>No ano passado, três milhões de brasileiros ingressaram em faculdades EaD, contra 1,6 milhão na modalidade presencial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CB9DD98-5861-137B-6435-314F9B8FA4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397" r="-2" b="8109"/>
          <a:stretch/>
        </p:blipFill>
        <p:spPr>
          <a:xfrm>
            <a:off x="7590936" y="990600"/>
            <a:ext cx="3445714" cy="4800599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8379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BD94887-6A10-4F62-8EE1-B2BCFA1F3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-1786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Homem de terno e gravata olhando para o lado&#10;&#10;Descrição gerada automaticamente">
            <a:extLst>
              <a:ext uri="{FF2B5EF4-FFF2-40B4-BE49-F238E27FC236}">
                <a16:creationId xmlns:a16="http://schemas.microsoft.com/office/drawing/2014/main" id="{EE2C807D-5F58-766F-DE6F-96EDE637E4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D512BA-228A-4979-9312-ACD246E10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5C06F2B-E76C-CE5B-3D10-C0A9B0B7E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>
            <a:normAutofit/>
          </a:bodyPr>
          <a:lstStyle/>
          <a:p>
            <a:r>
              <a:rPr lang="pt-BR" dirty="0"/>
              <a:t>Disputa acirrada na argentina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6C7306B-7589-664A-1F88-2D80EA297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3649133"/>
          </a:xfrm>
        </p:spPr>
        <p:txBody>
          <a:bodyPr>
            <a:normAutofit/>
          </a:bodyPr>
          <a:lstStyle/>
          <a:p>
            <a:r>
              <a:rPr lang="pt-BR" dirty="0"/>
              <a:t>Vantagem dentro da margem de erro (2 a 3 pontos)</a:t>
            </a:r>
          </a:p>
          <a:p>
            <a:r>
              <a:rPr lang="pt-BR" dirty="0"/>
              <a:t>3% a 5% de indecisos</a:t>
            </a:r>
          </a:p>
        </p:txBody>
      </p:sp>
    </p:spTree>
    <p:extLst>
      <p:ext uri="{BB962C8B-B14F-4D97-AF65-F5344CB8AC3E}">
        <p14:creationId xmlns:p14="http://schemas.microsoft.com/office/powerpoint/2010/main" val="34081742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42</TotalTime>
  <Words>446</Words>
  <Application>Microsoft Office PowerPoint</Application>
  <PresentationFormat>Widescreen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Celestial</vt:lpstr>
      <vt:lpstr>Balanço da segunda semana de novembro</vt:lpstr>
      <vt:lpstr>Quarta-feira: Senado aprova reforma tributária</vt:lpstr>
      <vt:lpstr>Apagão histórico em São Paulo</vt:lpstr>
      <vt:lpstr>Bolsonaro tentando entrar pela porta dos fundos</vt:lpstr>
      <vt:lpstr>O desaparecimento do PSDB</vt:lpstr>
      <vt:lpstr>Novos dados do IBGE: Brasil mais envelhecido</vt:lpstr>
      <vt:lpstr>Brasil termina Pan de 2023 com desempenho histórico</vt:lpstr>
      <vt:lpstr>Aumento do ensino remoto nas universidades</vt:lpstr>
      <vt:lpstr>Disputa acirrada na argentina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Balanço da segunda semana de novembro</dc:title>
  <dc:creator>Rudá Ricci</dc:creator>
  <cp:lastModifiedBy>Rudá Ricci</cp:lastModifiedBy>
  <cp:revision>1</cp:revision>
  <dcterms:created xsi:type="dcterms:W3CDTF">2023-11-12T08:29:16Z</dcterms:created>
  <dcterms:modified xsi:type="dcterms:W3CDTF">2023-11-12T09:12:49Z</dcterms:modified>
</cp:coreProperties>
</file>