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BC96F-DA17-4ED4-AD0A-E5A4604FA1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3BFEA-C3C6-4C59-80D6-8855CCD48C25}">
      <dgm:prSet/>
      <dgm:spPr/>
      <dgm:t>
        <a:bodyPr/>
        <a:lstStyle/>
        <a:p>
          <a:r>
            <a:rPr lang="pt-BR" dirty="0"/>
            <a:t>Pesquisa Quaest revelou que entre os que votaram em Bolsonaro no segundo turno de 2022, 43% acreditam que pessoas como eles passaram a ter menor importância no Brasil nos últimos 20 anos</a:t>
          </a:r>
          <a:endParaRPr lang="en-US" dirty="0"/>
        </a:p>
      </dgm:t>
    </dgm:pt>
    <dgm:pt modelId="{BC5A432E-CE9D-4A69-8A1E-B62756484B9F}" type="parTrans" cxnId="{79A0AB3B-AA98-49F3-8E01-DCAB2E183E47}">
      <dgm:prSet/>
      <dgm:spPr/>
      <dgm:t>
        <a:bodyPr/>
        <a:lstStyle/>
        <a:p>
          <a:endParaRPr lang="en-US"/>
        </a:p>
      </dgm:t>
    </dgm:pt>
    <dgm:pt modelId="{9B40F943-5024-4F03-BA2C-C90B4033537E}" type="sibTrans" cxnId="{79A0AB3B-AA98-49F3-8E01-DCAB2E183E47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6C08AEBB-F7CB-45F3-892A-BD9E0AC44D40}">
      <dgm:prSet/>
      <dgm:spPr/>
      <dgm:t>
        <a:bodyPr/>
        <a:lstStyle/>
        <a:p>
          <a:r>
            <a:rPr lang="pt-BR" dirty="0"/>
            <a:t>Para os que votaram em Lula, os cinco grupos que ganharam mais importância foram os pobres (20%), os ricos (14%), as mulheres (10%), os negros (7%) e a população LGBTQ+ (4%)</a:t>
          </a:r>
          <a:endParaRPr lang="en-US" dirty="0"/>
        </a:p>
      </dgm:t>
    </dgm:pt>
    <dgm:pt modelId="{B3279433-D5FF-4388-86C5-2B22FAC97926}" type="parTrans" cxnId="{C29599D4-F373-4C69-A0D3-10BF182D15E2}">
      <dgm:prSet/>
      <dgm:spPr/>
      <dgm:t>
        <a:bodyPr/>
        <a:lstStyle/>
        <a:p>
          <a:endParaRPr lang="en-US"/>
        </a:p>
      </dgm:t>
    </dgm:pt>
    <dgm:pt modelId="{32A4F7FB-20C2-4003-94F9-733672D59F70}" type="sibTrans" cxnId="{C29599D4-F373-4C69-A0D3-10BF182D15E2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28555431-2D20-4FE7-BAD6-E8EB89C54CD2}">
      <dgm:prSet/>
      <dgm:spPr/>
      <dgm:t>
        <a:bodyPr/>
        <a:lstStyle/>
        <a:p>
          <a:r>
            <a:rPr lang="pt-BR"/>
            <a:t>Já os eleitores de Bolsonaro afirmam que os mais beneficiados foram os ricos (25%), a população LGBTQ+ (12%), pobres e mulheres (6%) e negros (5%)</a:t>
          </a:r>
          <a:endParaRPr lang="en-US"/>
        </a:p>
      </dgm:t>
    </dgm:pt>
    <dgm:pt modelId="{769E6AD5-E21F-4630-8CB5-2324C4F8D0B1}" type="parTrans" cxnId="{1B9BD716-9A87-49B8-8DB3-A500F589583B}">
      <dgm:prSet/>
      <dgm:spPr/>
      <dgm:t>
        <a:bodyPr/>
        <a:lstStyle/>
        <a:p>
          <a:endParaRPr lang="en-US"/>
        </a:p>
      </dgm:t>
    </dgm:pt>
    <dgm:pt modelId="{D7473E2F-2077-4D68-AE33-8D778806EA03}" type="sibTrans" cxnId="{1B9BD716-9A87-49B8-8DB3-A500F589583B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0B117BAD-C914-41A0-B882-5F9CCD5202DA}" type="pres">
      <dgm:prSet presAssocID="{AFBBC96F-DA17-4ED4-AD0A-E5A4604FA1C1}" presName="Name0" presStyleCnt="0">
        <dgm:presLayoutVars>
          <dgm:animLvl val="lvl"/>
          <dgm:resizeHandles val="exact"/>
        </dgm:presLayoutVars>
      </dgm:prSet>
      <dgm:spPr/>
    </dgm:pt>
    <dgm:pt modelId="{40D4CD2E-D385-449F-B9BF-6F95C1421567}" type="pres">
      <dgm:prSet presAssocID="{E783BFEA-C3C6-4C59-80D6-8855CCD48C25}" presName="compositeNode" presStyleCnt="0">
        <dgm:presLayoutVars>
          <dgm:bulletEnabled val="1"/>
        </dgm:presLayoutVars>
      </dgm:prSet>
      <dgm:spPr/>
    </dgm:pt>
    <dgm:pt modelId="{7FBE4A61-87F7-420C-B2DB-4FC7C26AD977}" type="pres">
      <dgm:prSet presAssocID="{E783BFEA-C3C6-4C59-80D6-8855CCD48C25}" presName="bgRect" presStyleLbl="alignNode1" presStyleIdx="0" presStyleCnt="3"/>
      <dgm:spPr/>
    </dgm:pt>
    <dgm:pt modelId="{819A6916-463F-47CF-B59A-56E47EB02ED8}" type="pres">
      <dgm:prSet presAssocID="{9B40F943-5024-4F03-BA2C-C90B4033537E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A66CFBB1-2011-4096-9446-488C62BD1085}" type="pres">
      <dgm:prSet presAssocID="{E783BFEA-C3C6-4C59-80D6-8855CCD48C25}" presName="nodeRect" presStyleLbl="alignNode1" presStyleIdx="0" presStyleCnt="3">
        <dgm:presLayoutVars>
          <dgm:bulletEnabled val="1"/>
        </dgm:presLayoutVars>
      </dgm:prSet>
      <dgm:spPr/>
    </dgm:pt>
    <dgm:pt modelId="{CE9B703A-BBA9-4C21-8D56-2E7D49575AE6}" type="pres">
      <dgm:prSet presAssocID="{9B40F943-5024-4F03-BA2C-C90B4033537E}" presName="sibTrans" presStyleCnt="0"/>
      <dgm:spPr/>
    </dgm:pt>
    <dgm:pt modelId="{6A09DB81-A67F-4071-9AA1-7F4BEC154A75}" type="pres">
      <dgm:prSet presAssocID="{6C08AEBB-F7CB-45F3-892A-BD9E0AC44D40}" presName="compositeNode" presStyleCnt="0">
        <dgm:presLayoutVars>
          <dgm:bulletEnabled val="1"/>
        </dgm:presLayoutVars>
      </dgm:prSet>
      <dgm:spPr/>
    </dgm:pt>
    <dgm:pt modelId="{538F06B5-7B38-46C4-8FA7-4C4BEC6329C8}" type="pres">
      <dgm:prSet presAssocID="{6C08AEBB-F7CB-45F3-892A-BD9E0AC44D40}" presName="bgRect" presStyleLbl="alignNode1" presStyleIdx="1" presStyleCnt="3"/>
      <dgm:spPr/>
    </dgm:pt>
    <dgm:pt modelId="{5D2E3A07-A1B1-4BFF-89DA-A4C5D4F4CB9B}" type="pres">
      <dgm:prSet presAssocID="{32A4F7FB-20C2-4003-94F9-733672D59F7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F32B17C-0751-4254-BFA2-2F29969F6BC3}" type="pres">
      <dgm:prSet presAssocID="{6C08AEBB-F7CB-45F3-892A-BD9E0AC44D40}" presName="nodeRect" presStyleLbl="alignNode1" presStyleIdx="1" presStyleCnt="3">
        <dgm:presLayoutVars>
          <dgm:bulletEnabled val="1"/>
        </dgm:presLayoutVars>
      </dgm:prSet>
      <dgm:spPr/>
    </dgm:pt>
    <dgm:pt modelId="{4E8E4E85-DC66-4AF6-8DE2-8ADBB1B8B908}" type="pres">
      <dgm:prSet presAssocID="{32A4F7FB-20C2-4003-94F9-733672D59F70}" presName="sibTrans" presStyleCnt="0"/>
      <dgm:spPr/>
    </dgm:pt>
    <dgm:pt modelId="{E2B3DE38-6ED6-4672-8774-569B29F5B2D2}" type="pres">
      <dgm:prSet presAssocID="{28555431-2D20-4FE7-BAD6-E8EB89C54CD2}" presName="compositeNode" presStyleCnt="0">
        <dgm:presLayoutVars>
          <dgm:bulletEnabled val="1"/>
        </dgm:presLayoutVars>
      </dgm:prSet>
      <dgm:spPr/>
    </dgm:pt>
    <dgm:pt modelId="{71923669-4EF7-4FED-B44E-4E451124F48C}" type="pres">
      <dgm:prSet presAssocID="{28555431-2D20-4FE7-BAD6-E8EB89C54CD2}" presName="bgRect" presStyleLbl="alignNode1" presStyleIdx="2" presStyleCnt="3"/>
      <dgm:spPr/>
    </dgm:pt>
    <dgm:pt modelId="{0B3CC0C8-9838-4EBA-A5FC-44AEC3925ADA}" type="pres">
      <dgm:prSet presAssocID="{D7473E2F-2077-4D68-AE33-8D778806EA03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54DBA40-7B53-4229-BDCF-9758619BC3A3}" type="pres">
      <dgm:prSet presAssocID="{28555431-2D20-4FE7-BAD6-E8EB89C54CD2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4A58C0B-AEF9-4C57-94B3-51C29907E032}" type="presOf" srcId="{AFBBC96F-DA17-4ED4-AD0A-E5A4604FA1C1}" destId="{0B117BAD-C914-41A0-B882-5F9CCD5202DA}" srcOrd="0" destOrd="0" presId="urn:microsoft.com/office/officeart/2016/7/layout/LinearBlockProcessNumbered"/>
    <dgm:cxn modelId="{DACACC0D-A8FF-4F6F-ABBD-BBF93D695829}" type="presOf" srcId="{32A4F7FB-20C2-4003-94F9-733672D59F70}" destId="{5D2E3A07-A1B1-4BFF-89DA-A4C5D4F4CB9B}" srcOrd="0" destOrd="0" presId="urn:microsoft.com/office/officeart/2016/7/layout/LinearBlockProcessNumbered"/>
    <dgm:cxn modelId="{A9495514-000A-472E-9462-CC63591C07AF}" type="presOf" srcId="{6C08AEBB-F7CB-45F3-892A-BD9E0AC44D40}" destId="{538F06B5-7B38-46C4-8FA7-4C4BEC6329C8}" srcOrd="0" destOrd="0" presId="urn:microsoft.com/office/officeart/2016/7/layout/LinearBlockProcessNumbered"/>
    <dgm:cxn modelId="{1B9BD716-9A87-49B8-8DB3-A500F589583B}" srcId="{AFBBC96F-DA17-4ED4-AD0A-E5A4604FA1C1}" destId="{28555431-2D20-4FE7-BAD6-E8EB89C54CD2}" srcOrd="2" destOrd="0" parTransId="{769E6AD5-E21F-4630-8CB5-2324C4F8D0B1}" sibTransId="{D7473E2F-2077-4D68-AE33-8D778806EA03}"/>
    <dgm:cxn modelId="{2A83A92E-31D3-4372-B171-E842D59DD51F}" type="presOf" srcId="{28555431-2D20-4FE7-BAD6-E8EB89C54CD2}" destId="{E54DBA40-7B53-4229-BDCF-9758619BC3A3}" srcOrd="1" destOrd="0" presId="urn:microsoft.com/office/officeart/2016/7/layout/LinearBlockProcessNumbered"/>
    <dgm:cxn modelId="{79A0AB3B-AA98-49F3-8E01-DCAB2E183E47}" srcId="{AFBBC96F-DA17-4ED4-AD0A-E5A4604FA1C1}" destId="{E783BFEA-C3C6-4C59-80D6-8855CCD48C25}" srcOrd="0" destOrd="0" parTransId="{BC5A432E-CE9D-4A69-8A1E-B62756484B9F}" sibTransId="{9B40F943-5024-4F03-BA2C-C90B4033537E}"/>
    <dgm:cxn modelId="{3885254B-DF8B-48A2-95FF-48130D96A9E9}" type="presOf" srcId="{9B40F943-5024-4F03-BA2C-C90B4033537E}" destId="{819A6916-463F-47CF-B59A-56E47EB02ED8}" srcOrd="0" destOrd="0" presId="urn:microsoft.com/office/officeart/2016/7/layout/LinearBlockProcessNumbered"/>
    <dgm:cxn modelId="{9EF39E4D-73FA-465F-BAB7-65BCA58CEDF0}" type="presOf" srcId="{D7473E2F-2077-4D68-AE33-8D778806EA03}" destId="{0B3CC0C8-9838-4EBA-A5FC-44AEC3925ADA}" srcOrd="0" destOrd="0" presId="urn:microsoft.com/office/officeart/2016/7/layout/LinearBlockProcessNumbered"/>
    <dgm:cxn modelId="{42A9AB4D-77E2-437F-A973-376873D45216}" type="presOf" srcId="{E783BFEA-C3C6-4C59-80D6-8855CCD48C25}" destId="{A66CFBB1-2011-4096-9446-488C62BD1085}" srcOrd="1" destOrd="0" presId="urn:microsoft.com/office/officeart/2016/7/layout/LinearBlockProcessNumbered"/>
    <dgm:cxn modelId="{F46AA9A6-13DA-4064-B4AF-EB8FE8C6CE0C}" type="presOf" srcId="{E783BFEA-C3C6-4C59-80D6-8855CCD48C25}" destId="{7FBE4A61-87F7-420C-B2DB-4FC7C26AD977}" srcOrd="0" destOrd="0" presId="urn:microsoft.com/office/officeart/2016/7/layout/LinearBlockProcessNumbered"/>
    <dgm:cxn modelId="{3F7628B3-D79A-437F-B9ED-656639416544}" type="presOf" srcId="{6C08AEBB-F7CB-45F3-892A-BD9E0AC44D40}" destId="{CF32B17C-0751-4254-BFA2-2F29969F6BC3}" srcOrd="1" destOrd="0" presId="urn:microsoft.com/office/officeart/2016/7/layout/LinearBlockProcessNumbered"/>
    <dgm:cxn modelId="{C29599D4-F373-4C69-A0D3-10BF182D15E2}" srcId="{AFBBC96F-DA17-4ED4-AD0A-E5A4604FA1C1}" destId="{6C08AEBB-F7CB-45F3-892A-BD9E0AC44D40}" srcOrd="1" destOrd="0" parTransId="{B3279433-D5FF-4388-86C5-2B22FAC97926}" sibTransId="{32A4F7FB-20C2-4003-94F9-733672D59F70}"/>
    <dgm:cxn modelId="{787908D7-AE7E-4281-96F4-F5F3991B654B}" type="presOf" srcId="{28555431-2D20-4FE7-BAD6-E8EB89C54CD2}" destId="{71923669-4EF7-4FED-B44E-4E451124F48C}" srcOrd="0" destOrd="0" presId="urn:microsoft.com/office/officeart/2016/7/layout/LinearBlockProcessNumbered"/>
    <dgm:cxn modelId="{4042AD01-0528-4981-997D-B8C4FD136879}" type="presParOf" srcId="{0B117BAD-C914-41A0-B882-5F9CCD5202DA}" destId="{40D4CD2E-D385-449F-B9BF-6F95C1421567}" srcOrd="0" destOrd="0" presId="urn:microsoft.com/office/officeart/2016/7/layout/LinearBlockProcessNumbered"/>
    <dgm:cxn modelId="{F3132171-EE35-4EC4-B54B-0B929999F6E3}" type="presParOf" srcId="{40D4CD2E-D385-449F-B9BF-6F95C1421567}" destId="{7FBE4A61-87F7-420C-B2DB-4FC7C26AD977}" srcOrd="0" destOrd="0" presId="urn:microsoft.com/office/officeart/2016/7/layout/LinearBlockProcessNumbered"/>
    <dgm:cxn modelId="{8E4E6AA4-9741-4924-A5A2-69A9D86EBA73}" type="presParOf" srcId="{40D4CD2E-D385-449F-B9BF-6F95C1421567}" destId="{819A6916-463F-47CF-B59A-56E47EB02ED8}" srcOrd="1" destOrd="0" presId="urn:microsoft.com/office/officeart/2016/7/layout/LinearBlockProcessNumbered"/>
    <dgm:cxn modelId="{C1DFB8C6-D6AB-46AA-B3CA-2EF6BA2310A5}" type="presParOf" srcId="{40D4CD2E-D385-449F-B9BF-6F95C1421567}" destId="{A66CFBB1-2011-4096-9446-488C62BD1085}" srcOrd="2" destOrd="0" presId="urn:microsoft.com/office/officeart/2016/7/layout/LinearBlockProcessNumbered"/>
    <dgm:cxn modelId="{ED73B026-3DE6-46CC-A3CB-F43702CF1169}" type="presParOf" srcId="{0B117BAD-C914-41A0-B882-5F9CCD5202DA}" destId="{CE9B703A-BBA9-4C21-8D56-2E7D49575AE6}" srcOrd="1" destOrd="0" presId="urn:microsoft.com/office/officeart/2016/7/layout/LinearBlockProcessNumbered"/>
    <dgm:cxn modelId="{2233384A-1C69-480A-93F6-E6A2A39B2BDA}" type="presParOf" srcId="{0B117BAD-C914-41A0-B882-5F9CCD5202DA}" destId="{6A09DB81-A67F-4071-9AA1-7F4BEC154A75}" srcOrd="2" destOrd="0" presId="urn:microsoft.com/office/officeart/2016/7/layout/LinearBlockProcessNumbered"/>
    <dgm:cxn modelId="{E2B3D4DA-B17E-4148-8509-52FBD8C8320E}" type="presParOf" srcId="{6A09DB81-A67F-4071-9AA1-7F4BEC154A75}" destId="{538F06B5-7B38-46C4-8FA7-4C4BEC6329C8}" srcOrd="0" destOrd="0" presId="urn:microsoft.com/office/officeart/2016/7/layout/LinearBlockProcessNumbered"/>
    <dgm:cxn modelId="{33940B26-95FC-472F-AE96-1B9F18BCFADE}" type="presParOf" srcId="{6A09DB81-A67F-4071-9AA1-7F4BEC154A75}" destId="{5D2E3A07-A1B1-4BFF-89DA-A4C5D4F4CB9B}" srcOrd="1" destOrd="0" presId="urn:microsoft.com/office/officeart/2016/7/layout/LinearBlockProcessNumbered"/>
    <dgm:cxn modelId="{941242A3-B72B-425A-84B7-7461B9711D6A}" type="presParOf" srcId="{6A09DB81-A67F-4071-9AA1-7F4BEC154A75}" destId="{CF32B17C-0751-4254-BFA2-2F29969F6BC3}" srcOrd="2" destOrd="0" presId="urn:microsoft.com/office/officeart/2016/7/layout/LinearBlockProcessNumbered"/>
    <dgm:cxn modelId="{969EBFBC-260F-41CB-83D4-EF52768FAB7D}" type="presParOf" srcId="{0B117BAD-C914-41A0-B882-5F9CCD5202DA}" destId="{4E8E4E85-DC66-4AF6-8DE2-8ADBB1B8B908}" srcOrd="3" destOrd="0" presId="urn:microsoft.com/office/officeart/2016/7/layout/LinearBlockProcessNumbered"/>
    <dgm:cxn modelId="{61BACC0E-44ED-43A9-91BA-804E0D2C8141}" type="presParOf" srcId="{0B117BAD-C914-41A0-B882-5F9CCD5202DA}" destId="{E2B3DE38-6ED6-4672-8774-569B29F5B2D2}" srcOrd="4" destOrd="0" presId="urn:microsoft.com/office/officeart/2016/7/layout/LinearBlockProcessNumbered"/>
    <dgm:cxn modelId="{9CD2C81F-0F41-4D78-967A-ED3EB72619D9}" type="presParOf" srcId="{E2B3DE38-6ED6-4672-8774-569B29F5B2D2}" destId="{71923669-4EF7-4FED-B44E-4E451124F48C}" srcOrd="0" destOrd="0" presId="urn:microsoft.com/office/officeart/2016/7/layout/LinearBlockProcessNumbered"/>
    <dgm:cxn modelId="{64C1FF90-AEAA-4BD6-B466-8E7992CB163F}" type="presParOf" srcId="{E2B3DE38-6ED6-4672-8774-569B29F5B2D2}" destId="{0B3CC0C8-9838-4EBA-A5FC-44AEC3925ADA}" srcOrd="1" destOrd="0" presId="urn:microsoft.com/office/officeart/2016/7/layout/LinearBlockProcessNumbered"/>
    <dgm:cxn modelId="{89757380-8D6E-4C2F-9162-1D7B17F98E06}" type="presParOf" srcId="{E2B3DE38-6ED6-4672-8774-569B29F5B2D2}" destId="{E54DBA40-7B53-4229-BDCF-9758619BC3A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E4A61-87F7-420C-B2DB-4FC7C26AD977}">
      <dsp:nvSpPr>
        <dsp:cNvPr id="0" name=""/>
        <dsp:cNvSpPr/>
      </dsp:nvSpPr>
      <dsp:spPr>
        <a:xfrm>
          <a:off x="671" y="455423"/>
          <a:ext cx="2719625" cy="3263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9" tIns="0" rIns="26863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Pesquisa Quaest revelou que entre os que votaram em Bolsonaro no segundo turno de 2022, 43% acreditam que pessoas como eles passaram a ter menor importância no Brasil nos últimos 20 anos</a:t>
          </a:r>
          <a:endParaRPr lang="en-US" sz="1400" kern="1200" dirty="0"/>
        </a:p>
      </dsp:txBody>
      <dsp:txXfrm>
        <a:off x="671" y="1760843"/>
        <a:ext cx="2719625" cy="1958130"/>
      </dsp:txXfrm>
    </dsp:sp>
    <dsp:sp modelId="{819A6916-463F-47CF-B59A-56E47EB02ED8}">
      <dsp:nvSpPr>
        <dsp:cNvPr id="0" name=""/>
        <dsp:cNvSpPr/>
      </dsp:nvSpPr>
      <dsp:spPr>
        <a:xfrm>
          <a:off x="671" y="455423"/>
          <a:ext cx="2719625" cy="1305420"/>
        </a:xfrm>
        <a:prstGeom prst="rect">
          <a:avLst/>
        </a:prstGeom>
        <a:noFill/>
        <a:ln w="1397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9" tIns="165100" rIns="26863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671" y="455423"/>
        <a:ext cx="2719625" cy="1305420"/>
      </dsp:txXfrm>
    </dsp:sp>
    <dsp:sp modelId="{538F06B5-7B38-46C4-8FA7-4C4BEC6329C8}">
      <dsp:nvSpPr>
        <dsp:cNvPr id="0" name=""/>
        <dsp:cNvSpPr/>
      </dsp:nvSpPr>
      <dsp:spPr>
        <a:xfrm>
          <a:off x="2937867" y="455423"/>
          <a:ext cx="2719625" cy="3263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9" tIns="0" rIns="26863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Para os que votaram em Lula, os cinco grupos que ganharam mais importância foram os pobres (20%), os ricos (14%), as mulheres (10%), os negros (7%) e a população LGBTQ+ (4%)</a:t>
          </a:r>
          <a:endParaRPr lang="en-US" sz="1400" kern="1200" dirty="0"/>
        </a:p>
      </dsp:txBody>
      <dsp:txXfrm>
        <a:off x="2937867" y="1760843"/>
        <a:ext cx="2719625" cy="1958130"/>
      </dsp:txXfrm>
    </dsp:sp>
    <dsp:sp modelId="{5D2E3A07-A1B1-4BFF-89DA-A4C5D4F4CB9B}">
      <dsp:nvSpPr>
        <dsp:cNvPr id="0" name=""/>
        <dsp:cNvSpPr/>
      </dsp:nvSpPr>
      <dsp:spPr>
        <a:xfrm>
          <a:off x="2937867" y="455423"/>
          <a:ext cx="2719625" cy="1305420"/>
        </a:xfrm>
        <a:prstGeom prst="rect">
          <a:avLst/>
        </a:prstGeom>
        <a:noFill/>
        <a:ln w="1397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9" tIns="165100" rIns="26863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937867" y="455423"/>
        <a:ext cx="2719625" cy="1305420"/>
      </dsp:txXfrm>
    </dsp:sp>
    <dsp:sp modelId="{71923669-4EF7-4FED-B44E-4E451124F48C}">
      <dsp:nvSpPr>
        <dsp:cNvPr id="0" name=""/>
        <dsp:cNvSpPr/>
      </dsp:nvSpPr>
      <dsp:spPr>
        <a:xfrm>
          <a:off x="5875062" y="455423"/>
          <a:ext cx="2719625" cy="3263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9" tIns="0" rIns="26863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Já os eleitores de Bolsonaro afirmam que os mais beneficiados foram os ricos (25%), a população LGBTQ+ (12%), pobres e mulheres (6%) e negros (5%)</a:t>
          </a:r>
          <a:endParaRPr lang="en-US" sz="1400" kern="1200"/>
        </a:p>
      </dsp:txBody>
      <dsp:txXfrm>
        <a:off x="5875062" y="1760843"/>
        <a:ext cx="2719625" cy="1958130"/>
      </dsp:txXfrm>
    </dsp:sp>
    <dsp:sp modelId="{0B3CC0C8-9838-4EBA-A5FC-44AEC3925ADA}">
      <dsp:nvSpPr>
        <dsp:cNvPr id="0" name=""/>
        <dsp:cNvSpPr/>
      </dsp:nvSpPr>
      <dsp:spPr>
        <a:xfrm>
          <a:off x="5875062" y="455423"/>
          <a:ext cx="2719625" cy="1305420"/>
        </a:xfrm>
        <a:prstGeom prst="rect">
          <a:avLst/>
        </a:prstGeom>
        <a:noFill/>
        <a:ln w="1397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39" tIns="165100" rIns="26863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875062" y="455423"/>
        <a:ext cx="2719625" cy="1305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0039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22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16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09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466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5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1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22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22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72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141FC9E-9910-4C34-B8CA-ACB9983030D3}" type="datetimeFigureOut">
              <a:rPr lang="pt-BR" smtClean="0"/>
              <a:t>10/03/2024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2FA0659-6540-4CA6-A295-3EEF2BBC6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2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E7F9E6-E575-EFF0-0BC6-82A459552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183" y="5181600"/>
            <a:ext cx="10156435" cy="1076324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rgbClr val="FFFFFF"/>
                </a:solidFill>
              </a:rPr>
              <a:t>A reação da extrema-direita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F2046C-2D48-72A6-D3BB-85AF39F59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182" y="6229349"/>
            <a:ext cx="9747821" cy="536576"/>
          </a:xfrm>
        </p:spPr>
        <p:txBody>
          <a:bodyPr>
            <a:normAutofit/>
          </a:bodyPr>
          <a:lstStyle/>
          <a:p>
            <a:r>
              <a:rPr lang="pt-BR" sz="1600">
                <a:solidFill>
                  <a:srgbClr val="BFBFBF"/>
                </a:solidFill>
              </a:rPr>
              <a:t>10 de março de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980357-AC27-272E-90AF-F59FE9370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r="-1" b="4227"/>
          <a:stretch/>
        </p:blipFill>
        <p:spPr>
          <a:xfrm>
            <a:off x="2495257" y="640081"/>
            <a:ext cx="6798769" cy="38252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BC921DF-9345-4B9D-A324-FA2A21AF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A21FC6-BD94-4C36-905C-94E772AE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573" y="758952"/>
            <a:ext cx="3912893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reação em sequência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3ADFD3-4D64-4F08-9310-C03AD6F5E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608735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A98A626-6437-B7A2-B3E1-6974DAA12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" r="2" b="2"/>
          <a:stretch/>
        </p:blipFill>
        <p:spPr>
          <a:xfrm>
            <a:off x="611145" y="476761"/>
            <a:ext cx="5766617" cy="3264780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015170C-FB3E-81C0-0460-24B0CA17E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4" r="29899" b="4"/>
          <a:stretch/>
        </p:blipFill>
        <p:spPr>
          <a:xfrm>
            <a:off x="769078" y="4154692"/>
            <a:ext cx="2490849" cy="24700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A3567C-A73F-0E38-C970-D8250AD11A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67" r="2" b="2"/>
          <a:stretch/>
        </p:blipFill>
        <p:spPr>
          <a:xfrm>
            <a:off x="3732810" y="4154693"/>
            <a:ext cx="2490872" cy="24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A06656-F635-8235-AABE-30EAF15E5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061" b="4959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FC3502-076B-96C8-3A6A-174EA399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O combustível: o ressentimento</a:t>
            </a: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A271F221-7B2F-B0ED-5949-F72386FAE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948741"/>
              </p:ext>
            </p:extLst>
          </p:nvPr>
        </p:nvGraphicFramePr>
        <p:xfrm>
          <a:off x="1261872" y="2005739"/>
          <a:ext cx="8595360" cy="417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DE9E4-93D2-EEF5-9C12-7F22CD5C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640080"/>
            <a:ext cx="3075836" cy="1325562"/>
          </a:xfrm>
        </p:spPr>
        <p:txBody>
          <a:bodyPr>
            <a:normAutofit/>
          </a:bodyPr>
          <a:lstStyle/>
          <a:p>
            <a:r>
              <a:rPr lang="pt-BR" sz="2200"/>
              <a:t>O outro lado da equação: campo progressista na defensiva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67D982-25C5-4CC2-AA64-276BE3B2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CB02DC-797D-FA36-706B-CEA8FE6E5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9" y="2301555"/>
            <a:ext cx="3075836" cy="3878582"/>
          </a:xfrm>
        </p:spPr>
        <p:txBody>
          <a:bodyPr>
            <a:normAutofit/>
          </a:bodyPr>
          <a:lstStyle/>
          <a:p>
            <a:r>
              <a:rPr lang="pt-BR" sz="1600"/>
              <a:t>Lulismo vem criando ambiente morno, racional, e está se identificando com o status quo</a:t>
            </a:r>
          </a:p>
          <a:p>
            <a:r>
              <a:rPr lang="pt-BR" sz="1600"/>
              <a:t>Na prática, ao evitar qualquer ofensiva, rebaixa as expectativas e a motivação social para o enfrentamento político</a:t>
            </a:r>
          </a:p>
          <a:p>
            <a:r>
              <a:rPr lang="pt-BR" sz="1600"/>
              <a:t>O campo lulista parece contido, mediano, muito preocupado com reações adversas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04CDED-DBCA-4EE4-9B29-52C9A4FB3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9" r="10317" b="-1"/>
          <a:stretch/>
        </p:blipFill>
        <p:spPr>
          <a:xfrm>
            <a:off x="4639057" y="10"/>
            <a:ext cx="75529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1FDD9-07C9-A9F6-8D21-3363B4F5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677863"/>
            <a:ext cx="4534047" cy="1325562"/>
          </a:xfrm>
        </p:spPr>
        <p:txBody>
          <a:bodyPr>
            <a:normAutofit/>
          </a:bodyPr>
          <a:lstStyle/>
          <a:p>
            <a:r>
              <a:rPr lang="pt-BR" sz="2800"/>
              <a:t>O comunitarismo atingiu a periferia urbana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C7A16-AA5A-AB29-DA45-6CF2C305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74" y="2325158"/>
            <a:ext cx="4534048" cy="3854979"/>
          </a:xfrm>
        </p:spPr>
        <p:txBody>
          <a:bodyPr>
            <a:normAutofit/>
          </a:bodyPr>
          <a:lstStyle/>
          <a:p>
            <a:r>
              <a:rPr lang="pt-BR" sz="1500"/>
              <a:t>Cultura autonomista se instalou ao longo dessas duas décadas, envolvendo lideranças de 2013, lideranças das ocupações das escolas estaduais, algo do rolezinho, parte dos identitários</a:t>
            </a:r>
          </a:p>
          <a:p>
            <a:r>
              <a:rPr lang="pt-BR" sz="1500"/>
              <a:t>O autonomismo critica as formas de representação e hierarquia política e valoriza a organização em coletivos e redes na internet</a:t>
            </a:r>
          </a:p>
          <a:p>
            <a:r>
              <a:rPr lang="pt-BR" sz="1500"/>
              <a:t> A cultura comunitarista, dos pequenos coletivos, rejeita ou não projetam suas aspirações no plano público</a:t>
            </a:r>
          </a:p>
          <a:p>
            <a:r>
              <a:rPr lang="pt-BR" sz="1500"/>
              <a:t>Muitos se recusam a dialogar ou conquistar o campo institucional. Na prática, alimentam um discurso circular e muitas bolhas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4764A1-06EB-ED47-6AC7-697359C00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57" y="1800878"/>
            <a:ext cx="5209989" cy="32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1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BE3B0-319F-ACDC-2159-E6A76E75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640080"/>
            <a:ext cx="3075836" cy="1325562"/>
          </a:xfrm>
        </p:spPr>
        <p:txBody>
          <a:bodyPr>
            <a:normAutofit/>
          </a:bodyPr>
          <a:lstStyle/>
          <a:p>
            <a:r>
              <a:rPr lang="pt-BR" sz="3200"/>
              <a:t>Valores liberais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67D982-25C5-4CC2-AA64-276BE3B2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F516E9-33EC-11C3-257F-855333DB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9" y="2301555"/>
            <a:ext cx="3075836" cy="3878582"/>
          </a:xfrm>
        </p:spPr>
        <p:txBody>
          <a:bodyPr>
            <a:normAutofit/>
          </a:bodyPr>
          <a:lstStyle/>
          <a:p>
            <a:r>
              <a:rPr lang="pt-BR" sz="1600"/>
              <a:t>Os valores liberais e individualistas se tornaram populares</a:t>
            </a:r>
          </a:p>
          <a:p>
            <a:r>
              <a:rPr lang="pt-BR" sz="1600"/>
              <a:t>Pesquisas realizadas desde a última década dos anos 1990 indicam a popularização do empreendedorismo e do "self-made man"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CA1D5F-23BF-73B9-B9E8-00BF99A1D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4" r="9314"/>
          <a:stretch/>
        </p:blipFill>
        <p:spPr>
          <a:xfrm>
            <a:off x="4639057" y="10"/>
            <a:ext cx="75529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E2B4F-4343-6D6A-E7D5-86466540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640080"/>
            <a:ext cx="3075836" cy="1325562"/>
          </a:xfrm>
        </p:spPr>
        <p:txBody>
          <a:bodyPr>
            <a:normAutofit/>
          </a:bodyPr>
          <a:lstStyle/>
          <a:p>
            <a:r>
              <a:rPr lang="pt-BR" sz="2500"/>
              <a:t>Campo democrático-popular desarticulado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67D982-25C5-4CC2-AA64-276BE3B2C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CEDB9D-A9E4-DBC0-4162-66DDF947A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9" y="2301555"/>
            <a:ext cx="3075836" cy="3878582"/>
          </a:xfrm>
        </p:spPr>
        <p:txBody>
          <a:bodyPr>
            <a:normAutofit/>
          </a:bodyPr>
          <a:lstStyle/>
          <a:p>
            <a:r>
              <a:rPr lang="pt-BR" sz="1600"/>
              <a:t>O resultado é a falta de lideranças nacionais fortes no campo democrático-popular</a:t>
            </a:r>
          </a:p>
          <a:p>
            <a:r>
              <a:rPr lang="pt-BR" sz="1600"/>
              <a:t>Também a baixa valorização da renovação de quadros nacionais neste campo</a:t>
            </a:r>
          </a:p>
          <a:p>
            <a:r>
              <a:rPr lang="pt-BR" sz="1600"/>
              <a:t>Na prática, o campo progressista tem base social, mas desarticulada, acuada e desmobilizada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568283-93DF-29CD-2F18-5EA355A12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0" r="-1" b="-1"/>
          <a:stretch/>
        </p:blipFill>
        <p:spPr>
          <a:xfrm>
            <a:off x="4639057" y="10"/>
            <a:ext cx="75529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2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9A7B0-6AFA-C181-3C90-4FED00E2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566382"/>
            <a:ext cx="4534047" cy="1550284"/>
          </a:xfrm>
        </p:spPr>
        <p:txBody>
          <a:bodyPr>
            <a:normAutofit/>
          </a:bodyPr>
          <a:lstStyle/>
          <a:p>
            <a:r>
              <a:rPr lang="pt-BR"/>
              <a:t>Paradoxo?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504537-8B8A-D366-106C-7E645971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535" y="2438399"/>
            <a:ext cx="4572002" cy="3853219"/>
          </a:xfrm>
        </p:spPr>
        <p:txBody>
          <a:bodyPr>
            <a:normAutofit/>
          </a:bodyPr>
          <a:lstStyle/>
          <a:p>
            <a:r>
              <a:rPr lang="pt-BR"/>
              <a:t>PT é o partido preferido dos brasileiros, aponta ranking em pesquisa Atlas</a:t>
            </a:r>
          </a:p>
          <a:p>
            <a:r>
              <a:rPr lang="pt-BR"/>
              <a:t>PT é apontado como partido preferido por 34,6% dos entrevistados. Na pesquisa anterior, em fevereiro, o PT tinha 29% da preferência</a:t>
            </a:r>
          </a:p>
          <a:p>
            <a:r>
              <a:rPr lang="pt-BR"/>
              <a:t>Em seguida, aparece a opção ‘nenhum’, mencionada por 25,1% dos eleitores. O mesmo percentual menciona, então, o PL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5C3D60-3CD9-991C-C879-CAC907710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9" r="35013" b="1"/>
          <a:stretch/>
        </p:blipFill>
        <p:spPr>
          <a:xfrm>
            <a:off x="6097181" y="10"/>
            <a:ext cx="60948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49081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Exibir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TM03457515[[fn=Exibir]]</Template>
  <TotalTime>39</TotalTime>
  <Words>422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Exibir</vt:lpstr>
      <vt:lpstr>A reação da extrema-direita</vt:lpstr>
      <vt:lpstr>A reação em sequência</vt:lpstr>
      <vt:lpstr>O combustível: o ressentimento</vt:lpstr>
      <vt:lpstr>O outro lado da equação: campo progressista na defensiva</vt:lpstr>
      <vt:lpstr>O comunitarismo atingiu a periferia urbana</vt:lpstr>
      <vt:lpstr>Valores liberais </vt:lpstr>
      <vt:lpstr>Campo democrático-popular desarticulado</vt:lpstr>
      <vt:lpstr>Paradoxo?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reação da extrema-direita</dc:title>
  <dc:creator>Rudá Ricci</dc:creator>
  <cp:lastModifiedBy>Rudá Ricci</cp:lastModifiedBy>
  <cp:revision>1</cp:revision>
  <dcterms:created xsi:type="dcterms:W3CDTF">2024-03-10T08:09:34Z</dcterms:created>
  <dcterms:modified xsi:type="dcterms:W3CDTF">2024-03-10T08:48:38Z</dcterms:modified>
</cp:coreProperties>
</file>