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80BC5-FCDE-4A8F-A980-8DC6E4F4E8BA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255842-989B-4795-A52D-A27350ED86A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/>
            <a:t>Muitas postagens somando a intenção de votos de Nunes, Salles e Pontes (perfazendo 52%) para sugerir que um 2º turno apertado</a:t>
          </a:r>
          <a:endParaRPr lang="en-US" dirty="0"/>
        </a:p>
      </dgm:t>
    </dgm:pt>
    <dgm:pt modelId="{91318790-CB2D-43C4-B216-104F5B6ECF49}" type="parTrans" cxnId="{BA273046-7BF5-4BAC-96FB-AD70FF22BF02}">
      <dgm:prSet/>
      <dgm:spPr/>
      <dgm:t>
        <a:bodyPr/>
        <a:lstStyle/>
        <a:p>
          <a:endParaRPr lang="en-US"/>
        </a:p>
      </dgm:t>
    </dgm:pt>
    <dgm:pt modelId="{4A1BE08B-DD84-4847-A02F-E5000B225FB4}" type="sibTrans" cxnId="{BA273046-7BF5-4BAC-96FB-AD70FF22BF02}">
      <dgm:prSet/>
      <dgm:spPr/>
      <dgm:t>
        <a:bodyPr/>
        <a:lstStyle/>
        <a:p>
          <a:endParaRPr lang="en-US"/>
        </a:p>
      </dgm:t>
    </dgm:pt>
    <dgm:pt modelId="{62160BAF-1DC8-4EDB-A53F-A616EC75781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/>
            <a:t>Acontece que Salles desistiu da candidatura. Pontes também desistiu. O eleitorado dos dois iriam automaticamente para Nunes?</a:t>
          </a:r>
          <a:endParaRPr lang="en-US"/>
        </a:p>
      </dgm:t>
    </dgm:pt>
    <dgm:pt modelId="{BA519548-E504-4289-AC8E-4AD062182DAF}" type="parTrans" cxnId="{D57DEA33-0EB5-4BC9-8964-393F6E2CC569}">
      <dgm:prSet/>
      <dgm:spPr/>
      <dgm:t>
        <a:bodyPr/>
        <a:lstStyle/>
        <a:p>
          <a:endParaRPr lang="en-US"/>
        </a:p>
      </dgm:t>
    </dgm:pt>
    <dgm:pt modelId="{56C74F3D-A437-46F4-A5F4-E545E465434F}" type="sibTrans" cxnId="{D57DEA33-0EB5-4BC9-8964-393F6E2CC569}">
      <dgm:prSet/>
      <dgm:spPr/>
      <dgm:t>
        <a:bodyPr/>
        <a:lstStyle/>
        <a:p>
          <a:endParaRPr lang="en-US"/>
        </a:p>
      </dgm:t>
    </dgm:pt>
    <dgm:pt modelId="{765742A5-0D15-4158-9F6B-9BE4127F1C4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/>
            <a:t>Em 2020 Boulos dobrou sua votação do 1º para o 2º turno: de 20,24% para, em duas semanas, 62%</a:t>
          </a:r>
          <a:endParaRPr lang="en-US" dirty="0"/>
        </a:p>
      </dgm:t>
    </dgm:pt>
    <dgm:pt modelId="{EAA34079-EC20-4CB0-A011-F99044D504F3}" type="parTrans" cxnId="{4D173AFC-636B-438E-B304-DD1C4F83D522}">
      <dgm:prSet/>
      <dgm:spPr/>
      <dgm:t>
        <a:bodyPr/>
        <a:lstStyle/>
        <a:p>
          <a:endParaRPr lang="en-US"/>
        </a:p>
      </dgm:t>
    </dgm:pt>
    <dgm:pt modelId="{4C12F395-6CE3-49C7-9E34-7E134C3527AA}" type="sibTrans" cxnId="{4D173AFC-636B-438E-B304-DD1C4F83D522}">
      <dgm:prSet/>
      <dgm:spPr/>
      <dgm:t>
        <a:bodyPr/>
        <a:lstStyle/>
        <a:p>
          <a:endParaRPr lang="en-US"/>
        </a:p>
      </dgm:t>
    </dgm:pt>
    <dgm:pt modelId="{73325FA0-79D6-4F97-9549-30C58C35A2FC}" type="pres">
      <dgm:prSet presAssocID="{A2380BC5-FCDE-4A8F-A980-8DC6E4F4E8BA}" presName="Name0" presStyleCnt="0">
        <dgm:presLayoutVars>
          <dgm:dir/>
          <dgm:resizeHandles val="exact"/>
        </dgm:presLayoutVars>
      </dgm:prSet>
      <dgm:spPr/>
    </dgm:pt>
    <dgm:pt modelId="{74314C00-80A5-466A-9D9F-CD16FB3F27E4}" type="pres">
      <dgm:prSet presAssocID="{64255842-989B-4795-A52D-A27350ED86A8}" presName="node" presStyleLbl="node1" presStyleIdx="0" presStyleCnt="3">
        <dgm:presLayoutVars>
          <dgm:bulletEnabled val="1"/>
        </dgm:presLayoutVars>
      </dgm:prSet>
      <dgm:spPr/>
    </dgm:pt>
    <dgm:pt modelId="{D0C0A6C2-DBAF-4447-AB7E-A0F3832D6652}" type="pres">
      <dgm:prSet presAssocID="{4A1BE08B-DD84-4847-A02F-E5000B225FB4}" presName="sibTrans" presStyleLbl="sibTrans2D1" presStyleIdx="0" presStyleCnt="2"/>
      <dgm:spPr/>
    </dgm:pt>
    <dgm:pt modelId="{39E2E4EF-E8B8-4F32-A4AC-B83FAAEEFDB1}" type="pres">
      <dgm:prSet presAssocID="{4A1BE08B-DD84-4847-A02F-E5000B225FB4}" presName="connectorText" presStyleLbl="sibTrans2D1" presStyleIdx="0" presStyleCnt="2"/>
      <dgm:spPr/>
    </dgm:pt>
    <dgm:pt modelId="{63636E3F-43C6-47F3-AE9F-9E287AC832E4}" type="pres">
      <dgm:prSet presAssocID="{62160BAF-1DC8-4EDB-A53F-A616EC757812}" presName="node" presStyleLbl="node1" presStyleIdx="1" presStyleCnt="3">
        <dgm:presLayoutVars>
          <dgm:bulletEnabled val="1"/>
        </dgm:presLayoutVars>
      </dgm:prSet>
      <dgm:spPr/>
    </dgm:pt>
    <dgm:pt modelId="{ADD9DC21-0E32-4B73-A309-71A518278B1A}" type="pres">
      <dgm:prSet presAssocID="{56C74F3D-A437-46F4-A5F4-E545E465434F}" presName="sibTrans" presStyleLbl="sibTrans2D1" presStyleIdx="1" presStyleCnt="2"/>
      <dgm:spPr/>
    </dgm:pt>
    <dgm:pt modelId="{06EF0CD8-B6F3-4C99-912A-AAC6727CDC88}" type="pres">
      <dgm:prSet presAssocID="{56C74F3D-A437-46F4-A5F4-E545E465434F}" presName="connectorText" presStyleLbl="sibTrans2D1" presStyleIdx="1" presStyleCnt="2"/>
      <dgm:spPr/>
    </dgm:pt>
    <dgm:pt modelId="{3D6495D8-FAA8-4703-8784-A294A5A67701}" type="pres">
      <dgm:prSet presAssocID="{765742A5-0D15-4158-9F6B-9BE4127F1C42}" presName="node" presStyleLbl="node1" presStyleIdx="2" presStyleCnt="3">
        <dgm:presLayoutVars>
          <dgm:bulletEnabled val="1"/>
        </dgm:presLayoutVars>
      </dgm:prSet>
      <dgm:spPr/>
    </dgm:pt>
  </dgm:ptLst>
  <dgm:cxnLst>
    <dgm:cxn modelId="{F9E0EE0E-C42C-49A1-90B1-7CD24CC34AE2}" type="presOf" srcId="{765742A5-0D15-4158-9F6B-9BE4127F1C42}" destId="{3D6495D8-FAA8-4703-8784-A294A5A67701}" srcOrd="0" destOrd="0" presId="urn:microsoft.com/office/officeart/2005/8/layout/process1"/>
    <dgm:cxn modelId="{4D1AE31F-97D0-4BA9-BEEB-396F5B06B4A0}" type="presOf" srcId="{64255842-989B-4795-A52D-A27350ED86A8}" destId="{74314C00-80A5-466A-9D9F-CD16FB3F27E4}" srcOrd="0" destOrd="0" presId="urn:microsoft.com/office/officeart/2005/8/layout/process1"/>
    <dgm:cxn modelId="{4320C932-621A-445F-B999-A87EA9F92D7A}" type="presOf" srcId="{56C74F3D-A437-46F4-A5F4-E545E465434F}" destId="{ADD9DC21-0E32-4B73-A309-71A518278B1A}" srcOrd="0" destOrd="0" presId="urn:microsoft.com/office/officeart/2005/8/layout/process1"/>
    <dgm:cxn modelId="{D57DEA33-0EB5-4BC9-8964-393F6E2CC569}" srcId="{A2380BC5-FCDE-4A8F-A980-8DC6E4F4E8BA}" destId="{62160BAF-1DC8-4EDB-A53F-A616EC757812}" srcOrd="1" destOrd="0" parTransId="{BA519548-E504-4289-AC8E-4AD062182DAF}" sibTransId="{56C74F3D-A437-46F4-A5F4-E545E465434F}"/>
    <dgm:cxn modelId="{BA273046-7BF5-4BAC-96FB-AD70FF22BF02}" srcId="{A2380BC5-FCDE-4A8F-A980-8DC6E4F4E8BA}" destId="{64255842-989B-4795-A52D-A27350ED86A8}" srcOrd="0" destOrd="0" parTransId="{91318790-CB2D-43C4-B216-104F5B6ECF49}" sibTransId="{4A1BE08B-DD84-4847-A02F-E5000B225FB4}"/>
    <dgm:cxn modelId="{0FB4F04B-A637-4243-9B1C-1E49BCDE2A80}" type="presOf" srcId="{56C74F3D-A437-46F4-A5F4-E545E465434F}" destId="{06EF0CD8-B6F3-4C99-912A-AAC6727CDC88}" srcOrd="1" destOrd="0" presId="urn:microsoft.com/office/officeart/2005/8/layout/process1"/>
    <dgm:cxn modelId="{153477B5-8FB7-48C1-A8DB-1AD7DC1C8CF5}" type="presOf" srcId="{62160BAF-1DC8-4EDB-A53F-A616EC757812}" destId="{63636E3F-43C6-47F3-AE9F-9E287AC832E4}" srcOrd="0" destOrd="0" presId="urn:microsoft.com/office/officeart/2005/8/layout/process1"/>
    <dgm:cxn modelId="{1D3A5DC4-CB89-48AD-A35E-7D97596DF4BB}" type="presOf" srcId="{4A1BE08B-DD84-4847-A02F-E5000B225FB4}" destId="{39E2E4EF-E8B8-4F32-A4AC-B83FAAEEFDB1}" srcOrd="1" destOrd="0" presId="urn:microsoft.com/office/officeart/2005/8/layout/process1"/>
    <dgm:cxn modelId="{B94DBFDD-F6AF-4A47-A75B-7DD7C84815F7}" type="presOf" srcId="{4A1BE08B-DD84-4847-A02F-E5000B225FB4}" destId="{D0C0A6C2-DBAF-4447-AB7E-A0F3832D6652}" srcOrd="0" destOrd="0" presId="urn:microsoft.com/office/officeart/2005/8/layout/process1"/>
    <dgm:cxn modelId="{7E65AFFA-A9ED-49ED-8AA5-F26FA9AB5CF6}" type="presOf" srcId="{A2380BC5-FCDE-4A8F-A980-8DC6E4F4E8BA}" destId="{73325FA0-79D6-4F97-9549-30C58C35A2FC}" srcOrd="0" destOrd="0" presId="urn:microsoft.com/office/officeart/2005/8/layout/process1"/>
    <dgm:cxn modelId="{4D173AFC-636B-438E-B304-DD1C4F83D522}" srcId="{A2380BC5-FCDE-4A8F-A980-8DC6E4F4E8BA}" destId="{765742A5-0D15-4158-9F6B-9BE4127F1C42}" srcOrd="2" destOrd="0" parTransId="{EAA34079-EC20-4CB0-A011-F99044D504F3}" sibTransId="{4C12F395-6CE3-49C7-9E34-7E134C3527AA}"/>
    <dgm:cxn modelId="{F5F59B73-FB76-40D0-B501-9613A745093C}" type="presParOf" srcId="{73325FA0-79D6-4F97-9549-30C58C35A2FC}" destId="{74314C00-80A5-466A-9D9F-CD16FB3F27E4}" srcOrd="0" destOrd="0" presId="urn:microsoft.com/office/officeart/2005/8/layout/process1"/>
    <dgm:cxn modelId="{D4001EB0-4F04-416D-8B84-E850F5FB9ECC}" type="presParOf" srcId="{73325FA0-79D6-4F97-9549-30C58C35A2FC}" destId="{D0C0A6C2-DBAF-4447-AB7E-A0F3832D6652}" srcOrd="1" destOrd="0" presId="urn:microsoft.com/office/officeart/2005/8/layout/process1"/>
    <dgm:cxn modelId="{DA2B392E-F00F-469D-BFB3-966B1C48B8DE}" type="presParOf" srcId="{D0C0A6C2-DBAF-4447-AB7E-A0F3832D6652}" destId="{39E2E4EF-E8B8-4F32-A4AC-B83FAAEEFDB1}" srcOrd="0" destOrd="0" presId="urn:microsoft.com/office/officeart/2005/8/layout/process1"/>
    <dgm:cxn modelId="{858FAB41-2A87-44AD-9F87-D93FAF1DA5AD}" type="presParOf" srcId="{73325FA0-79D6-4F97-9549-30C58C35A2FC}" destId="{63636E3F-43C6-47F3-AE9F-9E287AC832E4}" srcOrd="2" destOrd="0" presId="urn:microsoft.com/office/officeart/2005/8/layout/process1"/>
    <dgm:cxn modelId="{71EF2241-880C-4CA8-9CA5-E6FACB4BC68B}" type="presParOf" srcId="{73325FA0-79D6-4F97-9549-30C58C35A2FC}" destId="{ADD9DC21-0E32-4B73-A309-71A518278B1A}" srcOrd="3" destOrd="0" presId="urn:microsoft.com/office/officeart/2005/8/layout/process1"/>
    <dgm:cxn modelId="{1D82755E-0491-4E8A-86FC-4F03784C9F82}" type="presParOf" srcId="{ADD9DC21-0E32-4B73-A309-71A518278B1A}" destId="{06EF0CD8-B6F3-4C99-912A-AAC6727CDC88}" srcOrd="0" destOrd="0" presId="urn:microsoft.com/office/officeart/2005/8/layout/process1"/>
    <dgm:cxn modelId="{69521CC6-3C5C-4E01-83D2-C1043BD59807}" type="presParOf" srcId="{73325FA0-79D6-4F97-9549-30C58C35A2FC}" destId="{3D6495D8-FAA8-4703-8784-A294A5A6770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4C00-80A5-466A-9D9F-CD16FB3F27E4}">
      <dsp:nvSpPr>
        <dsp:cNvPr id="0" name=""/>
        <dsp:cNvSpPr/>
      </dsp:nvSpPr>
      <dsp:spPr>
        <a:xfrm>
          <a:off x="9099" y="649526"/>
          <a:ext cx="2719861" cy="200483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Muitas postagens somando a intenção de votos de Nunes, Salles e Pontes (perfazendo 52%) para sugerir que um 2º turno apertado</a:t>
          </a:r>
          <a:endParaRPr lang="en-US" sz="1800" kern="1200" dirty="0"/>
        </a:p>
      </dsp:txBody>
      <dsp:txXfrm>
        <a:off x="67819" y="708246"/>
        <a:ext cx="2602421" cy="1887395"/>
      </dsp:txXfrm>
    </dsp:sp>
    <dsp:sp modelId="{D0C0A6C2-DBAF-4447-AB7E-A0F3832D6652}">
      <dsp:nvSpPr>
        <dsp:cNvPr id="0" name=""/>
        <dsp:cNvSpPr/>
      </dsp:nvSpPr>
      <dsp:spPr>
        <a:xfrm>
          <a:off x="3000947" y="1314681"/>
          <a:ext cx="576610" cy="6745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00947" y="1449586"/>
        <a:ext cx="403627" cy="404715"/>
      </dsp:txXfrm>
    </dsp:sp>
    <dsp:sp modelId="{63636E3F-43C6-47F3-AE9F-9E287AC832E4}">
      <dsp:nvSpPr>
        <dsp:cNvPr id="0" name=""/>
        <dsp:cNvSpPr/>
      </dsp:nvSpPr>
      <dsp:spPr>
        <a:xfrm>
          <a:off x="3816906" y="649526"/>
          <a:ext cx="2719861" cy="20048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Acontece que Salles desistiu da candidatura. Pontes também desistiu. O eleitorado dos dois iriam automaticamente para Nunes?</a:t>
          </a:r>
          <a:endParaRPr lang="en-US" sz="1800" kern="1200"/>
        </a:p>
      </dsp:txBody>
      <dsp:txXfrm>
        <a:off x="3875626" y="708246"/>
        <a:ext cx="2602421" cy="1887395"/>
      </dsp:txXfrm>
    </dsp:sp>
    <dsp:sp modelId="{ADD9DC21-0E32-4B73-A309-71A518278B1A}">
      <dsp:nvSpPr>
        <dsp:cNvPr id="0" name=""/>
        <dsp:cNvSpPr/>
      </dsp:nvSpPr>
      <dsp:spPr>
        <a:xfrm>
          <a:off x="6808754" y="1314681"/>
          <a:ext cx="576610" cy="6745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808754" y="1449586"/>
        <a:ext cx="403627" cy="404715"/>
      </dsp:txXfrm>
    </dsp:sp>
    <dsp:sp modelId="{3D6495D8-FAA8-4703-8784-A294A5A67701}">
      <dsp:nvSpPr>
        <dsp:cNvPr id="0" name=""/>
        <dsp:cNvSpPr/>
      </dsp:nvSpPr>
      <dsp:spPr>
        <a:xfrm>
          <a:off x="7624713" y="649526"/>
          <a:ext cx="2719861" cy="200483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Em 2020 Boulos dobrou sua votação do 1º para o 2º turno: de 20,24% para, em duas semanas, 62%</a:t>
          </a:r>
          <a:endParaRPr lang="en-US" sz="1800" kern="1200" dirty="0"/>
        </a:p>
      </dsp:txBody>
      <dsp:txXfrm>
        <a:off x="7683433" y="708246"/>
        <a:ext cx="2602421" cy="1887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26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95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40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261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6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11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50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198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12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7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2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3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5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44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79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3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F8AB5-3653-41A4-A636-BA69250E0F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FD86-1EB4-4EDF-A299-62FBA7948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828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D9A3B-0B9D-1A4F-90F1-30FB1FB47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2575" y="628651"/>
            <a:ext cx="3643150" cy="3495674"/>
          </a:xfrm>
        </p:spPr>
        <p:txBody>
          <a:bodyPr>
            <a:normAutofit/>
          </a:bodyPr>
          <a:lstStyle/>
          <a:p>
            <a:pPr algn="l"/>
            <a:r>
              <a:rPr lang="pt-BR" sz="4000"/>
              <a:t>A semana começou com balões de ensaio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112C6-C684-F217-C076-ECE011F4A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575" y="4286250"/>
            <a:ext cx="3709824" cy="1809750"/>
          </a:xfrm>
        </p:spPr>
        <p:txBody>
          <a:bodyPr>
            <a:normAutofit/>
          </a:bodyPr>
          <a:lstStyle/>
          <a:p>
            <a:pPr algn="l"/>
            <a:r>
              <a:rPr lang="pt-BR" sz="2000"/>
              <a:t>06 de março de 2024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E5A570-BA8D-F3FC-DD0E-2591D5D42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1" r="4742" b="2"/>
          <a:stretch/>
        </p:blipFill>
        <p:spPr>
          <a:xfrm>
            <a:off x="1137490" y="1114868"/>
            <a:ext cx="5926045" cy="46282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B7E06D49-652E-40B9-8116-C86925C5A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631CEB-AF6C-5C0C-B991-7185D7FB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3" y="628651"/>
            <a:ext cx="4478821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Muitos balões do segundo escalão da política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9CB8E1-5117-48FA-9F57-70D0A20BA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096" y="488843"/>
            <a:ext cx="3044952" cy="2871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3177816-8E9F-CDF4-2FC7-51EF557A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86" y="639148"/>
            <a:ext cx="1156772" cy="25706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0F8298-AD55-411D-A3C7-7EBEC1EEA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7617" y="484114"/>
            <a:ext cx="3048653" cy="2869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92DAA3-E7E9-9A5A-BCA3-C4BE2D0CD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75705" y="633973"/>
            <a:ext cx="1432476" cy="25694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2A2314C-D159-45AD-B12B-E17231845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48" y="3509434"/>
            <a:ext cx="3044952" cy="2869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432914E-581A-7713-E255-1C316BCF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48" y="3659293"/>
            <a:ext cx="2373551" cy="256946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384D30-1065-42F5-BB93-9E550BE60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7617" y="3509434"/>
            <a:ext cx="3048653" cy="2869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8BC91A-E025-ADF0-23A6-FB4077FA6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059" y="3915428"/>
            <a:ext cx="2715768" cy="20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4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D250AD41-A0EA-4974-AF3F-9CB95696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DCE1D9-42DD-1B5E-CCF6-B68E8CCB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12" y="4551037"/>
            <a:ext cx="10599576" cy="1168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A pesquisa que tabata não gostou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9F20D7-4DA5-403A-A81A-2808DFB0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1BFA4CA4-5EAE-A2BD-02DC-2772B1724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419" b="-2"/>
          <a:stretch/>
        </p:blipFill>
        <p:spPr>
          <a:xfrm>
            <a:off x="743849" y="497632"/>
            <a:ext cx="4945056" cy="33983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C19C68-7D81-44DA-A360-9D3D37ED1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54913"/>
            <a:ext cx="0" cy="20838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Gráfico&#10;&#10;Descrição gerada automaticamente com confiança média">
            <a:extLst>
              <a:ext uri="{FF2B5EF4-FFF2-40B4-BE49-F238E27FC236}">
                <a16:creationId xmlns:a16="http://schemas.microsoft.com/office/drawing/2014/main" id="{916D9C26-DDF5-BDDA-D869-11B8E8739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4" y="579635"/>
            <a:ext cx="5437503" cy="32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3EAD-432E-B5F6-6000-E8D4B9CD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t-BR" dirty="0"/>
              <a:t>O baixo astral do campo progressista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E5CEF9A-E842-3D42-806F-F74593FE1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640785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92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B5D91-C746-A315-2DBC-37C156ED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pt-BR" dirty="0"/>
              <a:t>Pior: nunes não tem boas notícias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F5472D-BCC0-6009-50DC-0A8B49064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1" r="31230" b="-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8FEBA-B43F-9761-506A-FAB1A489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700"/>
              <a:t>223 contratos da gestão Ricardo Nunes têm indício de cartas marcadas</a:t>
            </a:r>
          </a:p>
          <a:p>
            <a:pPr>
              <a:lnSpc>
                <a:spcPct val="110000"/>
              </a:lnSpc>
            </a:pPr>
            <a:r>
              <a:rPr lang="pt-BR" sz="1700"/>
              <a:t>O valor contratado soma 4,3 bilhões de reais </a:t>
            </a:r>
          </a:p>
          <a:p>
            <a:pPr>
              <a:lnSpc>
                <a:spcPct val="110000"/>
              </a:lnSpc>
            </a:pPr>
            <a:r>
              <a:rPr lang="pt-BR" sz="1700"/>
              <a:t>Três empresas vinculadas a uma mesma família firmaram um total de 38 contratos emergenciais com a Prefeitura de São Paulo, somando R$ 751,1 milhões </a:t>
            </a:r>
          </a:p>
          <a:p>
            <a:pPr>
              <a:lnSpc>
                <a:spcPct val="110000"/>
              </a:lnSpc>
            </a:pPr>
            <a:r>
              <a:rPr lang="pt-BR" sz="1700"/>
              <a:t>As empresas B&amp;B Engenharia e BBC Construções, propriedade de Walter Roberto Braga, 63 anos, e Cintia Barros, 52 anos, em conjunto com a</a:t>
            </a:r>
            <a:r>
              <a:rPr lang="pt-BR" sz="1700" b="0" i="0">
                <a:effectLst/>
                <a:latin typeface="Inter"/>
              </a:rPr>
              <a:t> </a:t>
            </a:r>
            <a:r>
              <a:rPr lang="pt-BR" sz="1700" b="1" i="0" err="1">
                <a:effectLst/>
              </a:rPr>
              <a:t>Abcon</a:t>
            </a:r>
            <a:r>
              <a:rPr lang="pt-BR" sz="1700" b="0" i="0">
                <a:effectLst/>
              </a:rPr>
              <a:t>, fundada pelo filho do casal, </a:t>
            </a:r>
            <a:r>
              <a:rPr lang="pt-BR" sz="1700" b="1" i="0">
                <a:effectLst/>
              </a:rPr>
              <a:t>Bruno Braga</a:t>
            </a:r>
            <a:r>
              <a:rPr lang="pt-BR" sz="1700" b="0" i="0">
                <a:effectLst/>
              </a:rPr>
              <a:t>, 37 anos, destacaram-se pela quantidade de obras emergenciais assumidas</a:t>
            </a:r>
            <a:endParaRPr lang="pt-BR" sz="17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2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512C7-ECDC-BC6A-38E0-C0CEF9D6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t-BR" dirty="0"/>
              <a:t>Sistema eleitoral dos eua não cria surpresas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1D5C0E-6EFF-6A14-2EF1-718C3118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r>
              <a:rPr lang="pt-BR" dirty="0"/>
              <a:t>Trump e Biden praticamente definidos como candidatos centrais da disputa para a Presidência da República </a:t>
            </a:r>
          </a:p>
          <a:p>
            <a:r>
              <a:rPr lang="pt-BR" dirty="0"/>
              <a:t>Trump vence em 13 estados até agora, e Biden é escolhido em 15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725EBA-2C03-DED1-6C47-58684702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2" r="235" b="-2"/>
          <a:stretch/>
        </p:blipFill>
        <p:spPr>
          <a:xfrm>
            <a:off x="6357257" y="2210935"/>
            <a:ext cx="4833257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1945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5E449-B95D-46A6-9234-5477BCBA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92B5A3-658A-1E7B-CC1E-DA9C0BD5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8" y="609600"/>
            <a:ext cx="3408068" cy="1326321"/>
          </a:xfrm>
        </p:spPr>
        <p:txBody>
          <a:bodyPr>
            <a:normAutofit/>
          </a:bodyPr>
          <a:lstStyle/>
          <a:p>
            <a:r>
              <a:rPr lang="pt-BR" sz="2800">
                <a:solidFill>
                  <a:srgbClr val="FFFFFF"/>
                </a:solidFill>
              </a:rPr>
              <a:t>Pesquisa quaest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B113FE-00ED-4DFD-B853-285DBAE33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7DAEFA-7A68-4417-DCFD-0AF7CE34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90" y="2028972"/>
            <a:ext cx="5926045" cy="28000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CC676F-74F1-441D-9B51-42C5B87F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FF526-D39F-90CC-D2B4-8F994E83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7" y="2096064"/>
            <a:ext cx="3408070" cy="3962120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51% aprovam trabalho do presidente Lula; 46% desaprovam</a:t>
            </a:r>
          </a:p>
          <a:p>
            <a:r>
              <a:rPr lang="pt-BR" sz="1600">
                <a:solidFill>
                  <a:srgbClr val="FFFFFF"/>
                </a:solidFill>
              </a:rPr>
              <a:t>Aprovação teve queda de três pontos percentuais em comparação com dezembro, enquanto desaprovação subiu. Margem de erro é de 2,2</a:t>
            </a:r>
          </a:p>
          <a:p>
            <a:endParaRPr lang="pt-BR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2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5E449-B95D-46A6-9234-5477BCBA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423216-7BF1-45D2-7FD0-9B385CB0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8" y="609600"/>
            <a:ext cx="3408068" cy="1326321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rgbClr val="FFFFFF"/>
                </a:solidFill>
              </a:rPr>
              <a:t>A calcificação do eleitorado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B113FE-00ED-4DFD-B853-285DBAE33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6D4AAE-565A-063D-DCD7-FBA063CE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90" y="2866026"/>
            <a:ext cx="5926045" cy="1125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CC676F-74F1-441D-9B51-42C5B87F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DD56E-8825-7FB1-8D18-D4B498DC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7" y="2096064"/>
            <a:ext cx="3408070" cy="3962120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Entre os evangélicos, o índice de desaprovação de Lula é de 62%</a:t>
            </a:r>
          </a:p>
          <a:p>
            <a:r>
              <a:rPr lang="pt-BR" sz="1600">
                <a:solidFill>
                  <a:srgbClr val="FFFFFF"/>
                </a:solidFill>
              </a:rPr>
              <a:t>Mais pobres aprovam governo (61%)</a:t>
            </a:r>
          </a:p>
          <a:p>
            <a:r>
              <a:rPr lang="pt-BR" sz="1600">
                <a:solidFill>
                  <a:srgbClr val="FFFFFF"/>
                </a:solidFill>
              </a:rPr>
              <a:t>A calcificação está se estabelecendo. Terá reflexo nas eleições municipais?</a:t>
            </a:r>
          </a:p>
        </p:txBody>
      </p:sp>
    </p:spTree>
    <p:extLst>
      <p:ext uri="{BB962C8B-B14F-4D97-AF65-F5344CB8AC3E}">
        <p14:creationId xmlns:p14="http://schemas.microsoft.com/office/powerpoint/2010/main" val="82138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37AAE58-B7D3-483F-829E-637C98F7F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FAFE6B-94AC-C746-3CD3-9B224169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217161"/>
            <a:ext cx="10364412" cy="12649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Sobre o nosso convidado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C6FD985-40ED-A351-30E2-EED5FC5DE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7762" y="1407667"/>
            <a:ext cx="5017372" cy="20822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8A9466-F1C8-E8F4-D894-D7E50CD2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7" y="1014462"/>
            <a:ext cx="5010689" cy="28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1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31</TotalTime>
  <Words>314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Inter</vt:lpstr>
      <vt:lpstr>Rockwell</vt:lpstr>
      <vt:lpstr>Damask</vt:lpstr>
      <vt:lpstr>A semana começou com balões de ensaio</vt:lpstr>
      <vt:lpstr>Muitos balões do segundo escalão da política</vt:lpstr>
      <vt:lpstr>A pesquisa que tabata não gostou</vt:lpstr>
      <vt:lpstr>O baixo astral do campo progressista</vt:lpstr>
      <vt:lpstr>Pior: nunes não tem boas notícias</vt:lpstr>
      <vt:lpstr>Sistema eleitoral dos eua não cria surpresas</vt:lpstr>
      <vt:lpstr>Pesquisa quaest</vt:lpstr>
      <vt:lpstr>A calcificação do eleitorado</vt:lpstr>
      <vt:lpstr>Sobre o nosso convidado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semana começou com balões de ensaio</dc:title>
  <dc:creator>Rudá Ricci</dc:creator>
  <cp:lastModifiedBy>Rudá Ricci</cp:lastModifiedBy>
  <cp:revision>1</cp:revision>
  <dcterms:created xsi:type="dcterms:W3CDTF">2024-03-06T10:27:17Z</dcterms:created>
  <dcterms:modified xsi:type="dcterms:W3CDTF">2024-03-06T10:58:52Z</dcterms:modified>
</cp:coreProperties>
</file>