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869D1-113A-4DC3-9FAC-F568BD46DEF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9105E6-8760-433B-A34C-AA22817B9740}">
      <dgm:prSet/>
      <dgm:spPr/>
      <dgm:t>
        <a:bodyPr/>
        <a:lstStyle/>
        <a:p>
          <a:r>
            <a:rPr lang="pt-BR" baseline="0"/>
            <a:t>Levar a sério as juventudes e outras gerações de mulheres, LGBTQIA+, negras e negros, indígenas implica envolvê-las na gestão de nossas pastorais e organizações, incluindo em suas estruturas de direção, planejamento e avaliação.</a:t>
          </a:r>
          <a:endParaRPr lang="en-US"/>
        </a:p>
      </dgm:t>
    </dgm:pt>
    <dgm:pt modelId="{309AEFF1-B40D-4133-9625-B724B57871CB}" type="parTrans" cxnId="{9D2BEAFB-375F-4209-9219-3728A106C377}">
      <dgm:prSet/>
      <dgm:spPr/>
      <dgm:t>
        <a:bodyPr/>
        <a:lstStyle/>
        <a:p>
          <a:endParaRPr lang="en-US"/>
        </a:p>
      </dgm:t>
    </dgm:pt>
    <dgm:pt modelId="{F00BD134-CDF4-4E6A-B1E6-9027A980E696}" type="sibTrans" cxnId="{9D2BEAFB-375F-4209-9219-3728A106C377}">
      <dgm:prSet/>
      <dgm:spPr/>
      <dgm:t>
        <a:bodyPr/>
        <a:lstStyle/>
        <a:p>
          <a:endParaRPr lang="en-US"/>
        </a:p>
      </dgm:t>
    </dgm:pt>
    <dgm:pt modelId="{2C0E157D-871F-4D4C-938F-FB031618F0EC}">
      <dgm:prSet/>
      <dgm:spPr/>
      <dgm:t>
        <a:bodyPr/>
        <a:lstStyle/>
        <a:p>
          <a:r>
            <a:rPr lang="pt-BR" baseline="0"/>
            <a:t>Levar a sério implica considerar que essas juventudes têm aluguel para pagar,  alimentos para comprar e outras tantas despesas essenciais para suprir. Portanto, assim como são remunerados os trabalhos das gerações de cabelos brancos, a juventude e outras gerações têm o direito de trabalharem com dignidade em nossos espaços.</a:t>
          </a:r>
          <a:endParaRPr lang="en-US"/>
        </a:p>
      </dgm:t>
    </dgm:pt>
    <dgm:pt modelId="{4B57F0FA-9E9E-4037-B966-DBB6641690E7}" type="parTrans" cxnId="{00ED3F28-7203-433D-A856-7978C8E7FD2B}">
      <dgm:prSet/>
      <dgm:spPr/>
      <dgm:t>
        <a:bodyPr/>
        <a:lstStyle/>
        <a:p>
          <a:endParaRPr lang="en-US"/>
        </a:p>
      </dgm:t>
    </dgm:pt>
    <dgm:pt modelId="{5B7447A6-F324-4D86-B01F-ADAFC4D06433}" type="sibTrans" cxnId="{00ED3F28-7203-433D-A856-7978C8E7FD2B}">
      <dgm:prSet/>
      <dgm:spPr/>
      <dgm:t>
        <a:bodyPr/>
        <a:lstStyle/>
        <a:p>
          <a:endParaRPr lang="en-US"/>
        </a:p>
      </dgm:t>
    </dgm:pt>
    <dgm:pt modelId="{8935A9AA-FB3A-4B4B-80F7-4E843FF66531}">
      <dgm:prSet/>
      <dgm:spPr/>
      <dgm:t>
        <a:bodyPr/>
        <a:lstStyle/>
        <a:p>
          <a:r>
            <a:rPr lang="pt-BR" baseline="0"/>
            <a:t>Levar a sério gerações mais jovens implica, por fim, estar disposto a aprender e reconhecer a produção acadêmica, teológica e política que tem sido produzida por jovens, mulheres, negras/os, indígenas, LGBTQIA+</a:t>
          </a:r>
          <a:endParaRPr lang="en-US"/>
        </a:p>
      </dgm:t>
    </dgm:pt>
    <dgm:pt modelId="{201CC770-FE89-42C1-98FC-B5E3A7E535D1}" type="parTrans" cxnId="{074B6BAD-9D6A-446A-97D7-27289FA5AE47}">
      <dgm:prSet/>
      <dgm:spPr/>
      <dgm:t>
        <a:bodyPr/>
        <a:lstStyle/>
        <a:p>
          <a:endParaRPr lang="en-US"/>
        </a:p>
      </dgm:t>
    </dgm:pt>
    <dgm:pt modelId="{D90CACE4-E738-495C-8D49-8420DC19086A}" type="sibTrans" cxnId="{074B6BAD-9D6A-446A-97D7-27289FA5AE47}">
      <dgm:prSet/>
      <dgm:spPr/>
      <dgm:t>
        <a:bodyPr/>
        <a:lstStyle/>
        <a:p>
          <a:endParaRPr lang="en-US"/>
        </a:p>
      </dgm:t>
    </dgm:pt>
    <dgm:pt modelId="{0936723C-77D1-4648-95CB-7686A2CAC8A0}" type="pres">
      <dgm:prSet presAssocID="{CAF869D1-113A-4DC3-9FAC-F568BD46DEF1}" presName="vert0" presStyleCnt="0">
        <dgm:presLayoutVars>
          <dgm:dir/>
          <dgm:animOne val="branch"/>
          <dgm:animLvl val="lvl"/>
        </dgm:presLayoutVars>
      </dgm:prSet>
      <dgm:spPr/>
    </dgm:pt>
    <dgm:pt modelId="{F52C0EEB-66BC-4707-BA89-51242645D010}" type="pres">
      <dgm:prSet presAssocID="{B09105E6-8760-433B-A34C-AA22817B9740}" presName="thickLine" presStyleLbl="alignNode1" presStyleIdx="0" presStyleCnt="3"/>
      <dgm:spPr/>
    </dgm:pt>
    <dgm:pt modelId="{4CAD0534-B262-42DD-98BD-1E3FED47952D}" type="pres">
      <dgm:prSet presAssocID="{B09105E6-8760-433B-A34C-AA22817B9740}" presName="horz1" presStyleCnt="0"/>
      <dgm:spPr/>
    </dgm:pt>
    <dgm:pt modelId="{DD3CABA5-75D6-47E3-A077-E71EA56A0DE7}" type="pres">
      <dgm:prSet presAssocID="{B09105E6-8760-433B-A34C-AA22817B9740}" presName="tx1" presStyleLbl="revTx" presStyleIdx="0" presStyleCnt="3"/>
      <dgm:spPr/>
    </dgm:pt>
    <dgm:pt modelId="{00CD9EDD-94AA-46F2-A731-0553CF392908}" type="pres">
      <dgm:prSet presAssocID="{B09105E6-8760-433B-A34C-AA22817B9740}" presName="vert1" presStyleCnt="0"/>
      <dgm:spPr/>
    </dgm:pt>
    <dgm:pt modelId="{E17F210D-1116-41AF-9E70-EA2BAF5BF4D1}" type="pres">
      <dgm:prSet presAssocID="{2C0E157D-871F-4D4C-938F-FB031618F0EC}" presName="thickLine" presStyleLbl="alignNode1" presStyleIdx="1" presStyleCnt="3"/>
      <dgm:spPr/>
    </dgm:pt>
    <dgm:pt modelId="{023C9065-5FD2-49BA-A97E-1E1423410B0B}" type="pres">
      <dgm:prSet presAssocID="{2C0E157D-871F-4D4C-938F-FB031618F0EC}" presName="horz1" presStyleCnt="0"/>
      <dgm:spPr/>
    </dgm:pt>
    <dgm:pt modelId="{DEEC20C9-774B-4A7E-8CCD-7D9C3EECC66E}" type="pres">
      <dgm:prSet presAssocID="{2C0E157D-871F-4D4C-938F-FB031618F0EC}" presName="tx1" presStyleLbl="revTx" presStyleIdx="1" presStyleCnt="3"/>
      <dgm:spPr/>
    </dgm:pt>
    <dgm:pt modelId="{7DC0AEA5-0CE5-4A3E-A523-D868DC350282}" type="pres">
      <dgm:prSet presAssocID="{2C0E157D-871F-4D4C-938F-FB031618F0EC}" presName="vert1" presStyleCnt="0"/>
      <dgm:spPr/>
    </dgm:pt>
    <dgm:pt modelId="{0D40CBFB-4529-467D-88F2-EE1E52FBD8CB}" type="pres">
      <dgm:prSet presAssocID="{8935A9AA-FB3A-4B4B-80F7-4E843FF66531}" presName="thickLine" presStyleLbl="alignNode1" presStyleIdx="2" presStyleCnt="3"/>
      <dgm:spPr/>
    </dgm:pt>
    <dgm:pt modelId="{B2EE9E82-7A8F-4C8C-8EED-833C6EF0B5BD}" type="pres">
      <dgm:prSet presAssocID="{8935A9AA-FB3A-4B4B-80F7-4E843FF66531}" presName="horz1" presStyleCnt="0"/>
      <dgm:spPr/>
    </dgm:pt>
    <dgm:pt modelId="{9DF40A0F-00C1-4CE8-B039-EFCA9F9DA0C3}" type="pres">
      <dgm:prSet presAssocID="{8935A9AA-FB3A-4B4B-80F7-4E843FF66531}" presName="tx1" presStyleLbl="revTx" presStyleIdx="2" presStyleCnt="3"/>
      <dgm:spPr/>
    </dgm:pt>
    <dgm:pt modelId="{6CAFABA2-41D7-48D9-885D-44F4D3095987}" type="pres">
      <dgm:prSet presAssocID="{8935A9AA-FB3A-4B4B-80F7-4E843FF66531}" presName="vert1" presStyleCnt="0"/>
      <dgm:spPr/>
    </dgm:pt>
  </dgm:ptLst>
  <dgm:cxnLst>
    <dgm:cxn modelId="{00ED3F28-7203-433D-A856-7978C8E7FD2B}" srcId="{CAF869D1-113A-4DC3-9FAC-F568BD46DEF1}" destId="{2C0E157D-871F-4D4C-938F-FB031618F0EC}" srcOrd="1" destOrd="0" parTransId="{4B57F0FA-9E9E-4037-B966-DBB6641690E7}" sibTransId="{5B7447A6-F324-4D86-B01F-ADAFC4D06433}"/>
    <dgm:cxn modelId="{E36E4C32-9DE1-4D4D-8B1C-350BD11FEFE8}" type="presOf" srcId="{B09105E6-8760-433B-A34C-AA22817B9740}" destId="{DD3CABA5-75D6-47E3-A077-E71EA56A0DE7}" srcOrd="0" destOrd="0" presId="urn:microsoft.com/office/officeart/2008/layout/LinedList"/>
    <dgm:cxn modelId="{610AFE5D-6042-4165-AB1C-72BF83BF3296}" type="presOf" srcId="{CAF869D1-113A-4DC3-9FAC-F568BD46DEF1}" destId="{0936723C-77D1-4648-95CB-7686A2CAC8A0}" srcOrd="0" destOrd="0" presId="urn:microsoft.com/office/officeart/2008/layout/LinedList"/>
    <dgm:cxn modelId="{074B6BAD-9D6A-446A-97D7-27289FA5AE47}" srcId="{CAF869D1-113A-4DC3-9FAC-F568BD46DEF1}" destId="{8935A9AA-FB3A-4B4B-80F7-4E843FF66531}" srcOrd="2" destOrd="0" parTransId="{201CC770-FE89-42C1-98FC-B5E3A7E535D1}" sibTransId="{D90CACE4-E738-495C-8D49-8420DC19086A}"/>
    <dgm:cxn modelId="{8662FEDF-0CF7-409B-8B64-E153CBC7F9B4}" type="presOf" srcId="{2C0E157D-871F-4D4C-938F-FB031618F0EC}" destId="{DEEC20C9-774B-4A7E-8CCD-7D9C3EECC66E}" srcOrd="0" destOrd="0" presId="urn:microsoft.com/office/officeart/2008/layout/LinedList"/>
    <dgm:cxn modelId="{6ED56EEA-7C35-4BC4-9F82-D760A551F909}" type="presOf" srcId="{8935A9AA-FB3A-4B4B-80F7-4E843FF66531}" destId="{9DF40A0F-00C1-4CE8-B039-EFCA9F9DA0C3}" srcOrd="0" destOrd="0" presId="urn:microsoft.com/office/officeart/2008/layout/LinedList"/>
    <dgm:cxn modelId="{9D2BEAFB-375F-4209-9219-3728A106C377}" srcId="{CAF869D1-113A-4DC3-9FAC-F568BD46DEF1}" destId="{B09105E6-8760-433B-A34C-AA22817B9740}" srcOrd="0" destOrd="0" parTransId="{309AEFF1-B40D-4133-9625-B724B57871CB}" sibTransId="{F00BD134-CDF4-4E6A-B1E6-9027A980E696}"/>
    <dgm:cxn modelId="{B1BF0587-4D93-4E66-B492-C0F2415D51B2}" type="presParOf" srcId="{0936723C-77D1-4648-95CB-7686A2CAC8A0}" destId="{F52C0EEB-66BC-4707-BA89-51242645D010}" srcOrd="0" destOrd="0" presId="urn:microsoft.com/office/officeart/2008/layout/LinedList"/>
    <dgm:cxn modelId="{7C5E44C9-6258-4EE2-B09A-990766EBC908}" type="presParOf" srcId="{0936723C-77D1-4648-95CB-7686A2CAC8A0}" destId="{4CAD0534-B262-42DD-98BD-1E3FED47952D}" srcOrd="1" destOrd="0" presId="urn:microsoft.com/office/officeart/2008/layout/LinedList"/>
    <dgm:cxn modelId="{E8132B90-29AB-417F-9A8D-E40DEEB3C6E8}" type="presParOf" srcId="{4CAD0534-B262-42DD-98BD-1E3FED47952D}" destId="{DD3CABA5-75D6-47E3-A077-E71EA56A0DE7}" srcOrd="0" destOrd="0" presId="urn:microsoft.com/office/officeart/2008/layout/LinedList"/>
    <dgm:cxn modelId="{6FDBCCCE-0E35-446E-B283-ABD2FA8ED3FB}" type="presParOf" srcId="{4CAD0534-B262-42DD-98BD-1E3FED47952D}" destId="{00CD9EDD-94AA-46F2-A731-0553CF392908}" srcOrd="1" destOrd="0" presId="urn:microsoft.com/office/officeart/2008/layout/LinedList"/>
    <dgm:cxn modelId="{B3AEA805-3E1B-4593-A0C8-392994B063E5}" type="presParOf" srcId="{0936723C-77D1-4648-95CB-7686A2CAC8A0}" destId="{E17F210D-1116-41AF-9E70-EA2BAF5BF4D1}" srcOrd="2" destOrd="0" presId="urn:microsoft.com/office/officeart/2008/layout/LinedList"/>
    <dgm:cxn modelId="{8ED19A15-6452-4A42-893C-0389FAF9C6C5}" type="presParOf" srcId="{0936723C-77D1-4648-95CB-7686A2CAC8A0}" destId="{023C9065-5FD2-49BA-A97E-1E1423410B0B}" srcOrd="3" destOrd="0" presId="urn:microsoft.com/office/officeart/2008/layout/LinedList"/>
    <dgm:cxn modelId="{3D58D0C0-85CF-441F-B40F-9EC1E874A18E}" type="presParOf" srcId="{023C9065-5FD2-49BA-A97E-1E1423410B0B}" destId="{DEEC20C9-774B-4A7E-8CCD-7D9C3EECC66E}" srcOrd="0" destOrd="0" presId="urn:microsoft.com/office/officeart/2008/layout/LinedList"/>
    <dgm:cxn modelId="{BC68EF07-119D-46FF-8ED1-6EA061B53223}" type="presParOf" srcId="{023C9065-5FD2-49BA-A97E-1E1423410B0B}" destId="{7DC0AEA5-0CE5-4A3E-A523-D868DC350282}" srcOrd="1" destOrd="0" presId="urn:microsoft.com/office/officeart/2008/layout/LinedList"/>
    <dgm:cxn modelId="{128E2D4A-23E8-492B-95B8-D30F358F2275}" type="presParOf" srcId="{0936723C-77D1-4648-95CB-7686A2CAC8A0}" destId="{0D40CBFB-4529-467D-88F2-EE1E52FBD8CB}" srcOrd="4" destOrd="0" presId="urn:microsoft.com/office/officeart/2008/layout/LinedList"/>
    <dgm:cxn modelId="{E2D00510-A2F1-4EB0-BB16-049CA9468348}" type="presParOf" srcId="{0936723C-77D1-4648-95CB-7686A2CAC8A0}" destId="{B2EE9E82-7A8F-4C8C-8EED-833C6EF0B5BD}" srcOrd="5" destOrd="0" presId="urn:microsoft.com/office/officeart/2008/layout/LinedList"/>
    <dgm:cxn modelId="{56440920-D971-43F1-93CA-28BECD96E7D2}" type="presParOf" srcId="{B2EE9E82-7A8F-4C8C-8EED-833C6EF0B5BD}" destId="{9DF40A0F-00C1-4CE8-B039-EFCA9F9DA0C3}" srcOrd="0" destOrd="0" presId="urn:microsoft.com/office/officeart/2008/layout/LinedList"/>
    <dgm:cxn modelId="{0BB9C456-D64F-4B05-AA61-C909676D16FE}" type="presParOf" srcId="{B2EE9E82-7A8F-4C8C-8EED-833C6EF0B5BD}" destId="{6CAFABA2-41D7-48D9-885D-44F4D30959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773C-CE80-41EB-8B05-368BB29D2392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875E15-DD84-4A92-9E6D-51257CD29728}">
      <dgm:prSet/>
      <dgm:spPr/>
      <dgm:t>
        <a:bodyPr/>
        <a:lstStyle/>
        <a:p>
          <a:r>
            <a:rPr lang="pt-BR" baseline="0"/>
            <a:t>Não existe uma juventude, mas juventudes. Assim como há vários tipos de cabelos brancos</a:t>
          </a:r>
          <a:endParaRPr lang="en-US"/>
        </a:p>
      </dgm:t>
    </dgm:pt>
    <dgm:pt modelId="{F6A7CBA2-7F4E-47F2-BA60-5BC6FCD0D87E}" type="parTrans" cxnId="{4C045F2F-3BE1-491F-8D38-A300E7FD2AF7}">
      <dgm:prSet/>
      <dgm:spPr/>
      <dgm:t>
        <a:bodyPr/>
        <a:lstStyle/>
        <a:p>
          <a:endParaRPr lang="en-US"/>
        </a:p>
      </dgm:t>
    </dgm:pt>
    <dgm:pt modelId="{1693ACB2-EA76-473A-A020-242C9CDAAB5F}" type="sibTrans" cxnId="{4C045F2F-3BE1-491F-8D38-A300E7FD2AF7}">
      <dgm:prSet/>
      <dgm:spPr/>
      <dgm:t>
        <a:bodyPr/>
        <a:lstStyle/>
        <a:p>
          <a:endParaRPr lang="en-US"/>
        </a:p>
      </dgm:t>
    </dgm:pt>
    <dgm:pt modelId="{5DA7D743-3D86-49D0-A221-9CEAFA732800}">
      <dgm:prSet/>
      <dgm:spPr/>
      <dgm:t>
        <a:bodyPr/>
        <a:lstStyle/>
        <a:p>
          <a:r>
            <a:rPr lang="pt-BR" baseline="0" dirty="0"/>
            <a:t>Parte das juventudes fala algo e vive outra coisa. Caso da Geração Z, que vive um mundo online e outro offline; de Carluxo e </a:t>
          </a:r>
          <a:r>
            <a:rPr lang="pt-BR" baseline="0" dirty="0" err="1"/>
            <a:t>Nikolas</a:t>
          </a:r>
          <a:r>
            <a:rPr lang="pt-BR" baseline="0" dirty="0"/>
            <a:t>, que sugerem cultura GOY </a:t>
          </a:r>
          <a:endParaRPr lang="en-US" dirty="0"/>
        </a:p>
      </dgm:t>
    </dgm:pt>
    <dgm:pt modelId="{9B41F1DB-1A95-4809-AA23-CB20920C79C0}" type="parTrans" cxnId="{949779E8-12D1-4ABC-8CFC-B7F6D8C831AB}">
      <dgm:prSet/>
      <dgm:spPr/>
      <dgm:t>
        <a:bodyPr/>
        <a:lstStyle/>
        <a:p>
          <a:endParaRPr lang="en-US"/>
        </a:p>
      </dgm:t>
    </dgm:pt>
    <dgm:pt modelId="{3DF0887E-69C1-450F-8BDD-AA852A55DBA2}" type="sibTrans" cxnId="{949779E8-12D1-4ABC-8CFC-B7F6D8C831AB}">
      <dgm:prSet/>
      <dgm:spPr/>
      <dgm:t>
        <a:bodyPr/>
        <a:lstStyle/>
        <a:p>
          <a:endParaRPr lang="en-US"/>
        </a:p>
      </dgm:t>
    </dgm:pt>
    <dgm:pt modelId="{B010F535-7B17-4B9A-BD07-B66C0B12A9E6}">
      <dgm:prSet/>
      <dgm:spPr/>
      <dgm:t>
        <a:bodyPr/>
        <a:lstStyle/>
        <a:p>
          <a:r>
            <a:rPr lang="pt-BR" baseline="0"/>
            <a:t>Parte dos idosos se excita com aventuras que espanam o tédio, mas também com posturas conservadoras e castradoras, como as recentes falas de Zé Dirceu</a:t>
          </a:r>
          <a:endParaRPr lang="en-US"/>
        </a:p>
      </dgm:t>
    </dgm:pt>
    <dgm:pt modelId="{418685F5-9849-4F11-9680-8EA0A1F84538}" type="parTrans" cxnId="{8CE28D03-C61F-48E1-A3F2-D6DF4CC4279D}">
      <dgm:prSet/>
      <dgm:spPr/>
      <dgm:t>
        <a:bodyPr/>
        <a:lstStyle/>
        <a:p>
          <a:endParaRPr lang="en-US"/>
        </a:p>
      </dgm:t>
    </dgm:pt>
    <dgm:pt modelId="{9B7DEBE9-BB56-40B1-8D6B-01327576203E}" type="sibTrans" cxnId="{8CE28D03-C61F-48E1-A3F2-D6DF4CC4279D}">
      <dgm:prSet/>
      <dgm:spPr/>
      <dgm:t>
        <a:bodyPr/>
        <a:lstStyle/>
        <a:p>
          <a:endParaRPr lang="en-US"/>
        </a:p>
      </dgm:t>
    </dgm:pt>
    <dgm:pt modelId="{9A79CA32-073E-4C86-A34D-01E2D90C80DB}">
      <dgm:prSet/>
      <dgm:spPr/>
      <dgm:t>
        <a:bodyPr/>
        <a:lstStyle/>
        <a:p>
          <a:r>
            <a:rPr lang="pt-BR" baseline="0" dirty="0"/>
            <a:t>Este lusco-fusco de comportamentos confundem as gerações mais velhas e não se alinham com padrões pré-estabelecidos</a:t>
          </a:r>
          <a:endParaRPr lang="en-US" dirty="0"/>
        </a:p>
      </dgm:t>
    </dgm:pt>
    <dgm:pt modelId="{4983A44E-E19B-48EF-9D25-ECA1518A784E}" type="parTrans" cxnId="{F5A3A70F-1DC6-4C87-B6D4-52005787474C}">
      <dgm:prSet/>
      <dgm:spPr/>
      <dgm:t>
        <a:bodyPr/>
        <a:lstStyle/>
        <a:p>
          <a:endParaRPr lang="en-US"/>
        </a:p>
      </dgm:t>
    </dgm:pt>
    <dgm:pt modelId="{CB637A1B-C792-4072-9BE4-94DFBDD50945}" type="sibTrans" cxnId="{F5A3A70F-1DC6-4C87-B6D4-52005787474C}">
      <dgm:prSet/>
      <dgm:spPr/>
      <dgm:t>
        <a:bodyPr/>
        <a:lstStyle/>
        <a:p>
          <a:endParaRPr lang="en-US"/>
        </a:p>
      </dgm:t>
    </dgm:pt>
    <dgm:pt modelId="{5482064B-6D7F-4CF2-8260-AF76D4315A89}">
      <dgm:prSet/>
      <dgm:spPr/>
      <dgm:t>
        <a:bodyPr/>
        <a:lstStyle/>
        <a:p>
          <a:r>
            <a:rPr lang="pt-BR" baseline="0" dirty="0"/>
            <a:t>Autonomia era a palavra de ordem da nova esquerda dos anos 1980. Autonomia dos movimentos sociais frente aos comandos políticos, autonomia dos filiados frente às deliberações dos comandos</a:t>
          </a:r>
          <a:endParaRPr lang="en-US" dirty="0"/>
        </a:p>
      </dgm:t>
    </dgm:pt>
    <dgm:pt modelId="{AC73D2AF-14B6-4BCE-99F9-05C5287F3E39}" type="parTrans" cxnId="{14B0EC98-A56F-4A70-A898-02248EA83C55}">
      <dgm:prSet/>
      <dgm:spPr/>
      <dgm:t>
        <a:bodyPr/>
        <a:lstStyle/>
        <a:p>
          <a:endParaRPr lang="en-US"/>
        </a:p>
      </dgm:t>
    </dgm:pt>
    <dgm:pt modelId="{93915025-46AA-4EFD-B6FC-B1574FBDCEAB}" type="sibTrans" cxnId="{14B0EC98-A56F-4A70-A898-02248EA83C55}">
      <dgm:prSet/>
      <dgm:spPr/>
      <dgm:t>
        <a:bodyPr/>
        <a:lstStyle/>
        <a:p>
          <a:endParaRPr lang="en-US"/>
        </a:p>
      </dgm:t>
    </dgm:pt>
    <dgm:pt modelId="{E3940838-6F3C-4FBE-BF19-BD74CCDC56C3}" type="pres">
      <dgm:prSet presAssocID="{22E8773C-CE80-41EB-8B05-368BB29D2392}" presName="diagram" presStyleCnt="0">
        <dgm:presLayoutVars>
          <dgm:dir/>
          <dgm:resizeHandles val="exact"/>
        </dgm:presLayoutVars>
      </dgm:prSet>
      <dgm:spPr/>
    </dgm:pt>
    <dgm:pt modelId="{C5D620C8-A18E-465B-ACB6-C78DCAD3E744}" type="pres">
      <dgm:prSet presAssocID="{A9875E15-DD84-4A92-9E6D-51257CD29728}" presName="node" presStyleLbl="node1" presStyleIdx="0" presStyleCnt="5">
        <dgm:presLayoutVars>
          <dgm:bulletEnabled val="1"/>
        </dgm:presLayoutVars>
      </dgm:prSet>
      <dgm:spPr/>
    </dgm:pt>
    <dgm:pt modelId="{A20505FE-C40C-4B84-B2F9-312DEC512DE0}" type="pres">
      <dgm:prSet presAssocID="{1693ACB2-EA76-473A-A020-242C9CDAAB5F}" presName="sibTrans" presStyleCnt="0"/>
      <dgm:spPr/>
    </dgm:pt>
    <dgm:pt modelId="{40942B49-2BAC-4528-A370-839D30D58F6E}" type="pres">
      <dgm:prSet presAssocID="{5DA7D743-3D86-49D0-A221-9CEAFA732800}" presName="node" presStyleLbl="node1" presStyleIdx="1" presStyleCnt="5">
        <dgm:presLayoutVars>
          <dgm:bulletEnabled val="1"/>
        </dgm:presLayoutVars>
      </dgm:prSet>
      <dgm:spPr/>
    </dgm:pt>
    <dgm:pt modelId="{FF07DA58-9CB2-406D-82F0-543C6BA2C2BA}" type="pres">
      <dgm:prSet presAssocID="{3DF0887E-69C1-450F-8BDD-AA852A55DBA2}" presName="sibTrans" presStyleCnt="0"/>
      <dgm:spPr/>
    </dgm:pt>
    <dgm:pt modelId="{EE791A9D-6D8A-4B16-9AFD-1ADFDF12F78B}" type="pres">
      <dgm:prSet presAssocID="{B010F535-7B17-4B9A-BD07-B66C0B12A9E6}" presName="node" presStyleLbl="node1" presStyleIdx="2" presStyleCnt="5">
        <dgm:presLayoutVars>
          <dgm:bulletEnabled val="1"/>
        </dgm:presLayoutVars>
      </dgm:prSet>
      <dgm:spPr/>
    </dgm:pt>
    <dgm:pt modelId="{91C053EE-12A4-4826-B9E3-E495171571B3}" type="pres">
      <dgm:prSet presAssocID="{9B7DEBE9-BB56-40B1-8D6B-01327576203E}" presName="sibTrans" presStyleCnt="0"/>
      <dgm:spPr/>
    </dgm:pt>
    <dgm:pt modelId="{0CFB066C-9547-4EF6-B81A-90B50BAC926A}" type="pres">
      <dgm:prSet presAssocID="{9A79CA32-073E-4C86-A34D-01E2D90C80DB}" presName="node" presStyleLbl="node1" presStyleIdx="3" presStyleCnt="5">
        <dgm:presLayoutVars>
          <dgm:bulletEnabled val="1"/>
        </dgm:presLayoutVars>
      </dgm:prSet>
      <dgm:spPr/>
    </dgm:pt>
    <dgm:pt modelId="{204EE3CD-07D3-441A-B1A6-DC68C8F4255A}" type="pres">
      <dgm:prSet presAssocID="{CB637A1B-C792-4072-9BE4-94DFBDD50945}" presName="sibTrans" presStyleCnt="0"/>
      <dgm:spPr/>
    </dgm:pt>
    <dgm:pt modelId="{6BEEC597-4FA1-4022-906F-99063E7030A1}" type="pres">
      <dgm:prSet presAssocID="{5482064B-6D7F-4CF2-8260-AF76D4315A89}" presName="node" presStyleLbl="node1" presStyleIdx="4" presStyleCnt="5">
        <dgm:presLayoutVars>
          <dgm:bulletEnabled val="1"/>
        </dgm:presLayoutVars>
      </dgm:prSet>
      <dgm:spPr/>
    </dgm:pt>
  </dgm:ptLst>
  <dgm:cxnLst>
    <dgm:cxn modelId="{8CE28D03-C61F-48E1-A3F2-D6DF4CC4279D}" srcId="{22E8773C-CE80-41EB-8B05-368BB29D2392}" destId="{B010F535-7B17-4B9A-BD07-B66C0B12A9E6}" srcOrd="2" destOrd="0" parTransId="{418685F5-9849-4F11-9680-8EA0A1F84538}" sibTransId="{9B7DEBE9-BB56-40B1-8D6B-01327576203E}"/>
    <dgm:cxn modelId="{F5A3A70F-1DC6-4C87-B6D4-52005787474C}" srcId="{22E8773C-CE80-41EB-8B05-368BB29D2392}" destId="{9A79CA32-073E-4C86-A34D-01E2D90C80DB}" srcOrd="3" destOrd="0" parTransId="{4983A44E-E19B-48EF-9D25-ECA1518A784E}" sibTransId="{CB637A1B-C792-4072-9BE4-94DFBDD50945}"/>
    <dgm:cxn modelId="{73F5AC0F-24EE-464C-B44E-0C334A7F831E}" type="presOf" srcId="{9A79CA32-073E-4C86-A34D-01E2D90C80DB}" destId="{0CFB066C-9547-4EF6-B81A-90B50BAC926A}" srcOrd="0" destOrd="0" presId="urn:microsoft.com/office/officeart/2005/8/layout/default"/>
    <dgm:cxn modelId="{4C045F2F-3BE1-491F-8D38-A300E7FD2AF7}" srcId="{22E8773C-CE80-41EB-8B05-368BB29D2392}" destId="{A9875E15-DD84-4A92-9E6D-51257CD29728}" srcOrd="0" destOrd="0" parTransId="{F6A7CBA2-7F4E-47F2-BA60-5BC6FCD0D87E}" sibTransId="{1693ACB2-EA76-473A-A020-242C9CDAAB5F}"/>
    <dgm:cxn modelId="{0E802239-42DC-4C51-BE8B-BDE810545BB6}" type="presOf" srcId="{22E8773C-CE80-41EB-8B05-368BB29D2392}" destId="{E3940838-6F3C-4FBE-BF19-BD74CCDC56C3}" srcOrd="0" destOrd="0" presId="urn:microsoft.com/office/officeart/2005/8/layout/default"/>
    <dgm:cxn modelId="{9F406B6B-E2A6-42DE-84DF-E5256A806EA7}" type="presOf" srcId="{B010F535-7B17-4B9A-BD07-B66C0B12A9E6}" destId="{EE791A9D-6D8A-4B16-9AFD-1ADFDF12F78B}" srcOrd="0" destOrd="0" presId="urn:microsoft.com/office/officeart/2005/8/layout/default"/>
    <dgm:cxn modelId="{D344F455-FFB6-436D-B8E1-B813FE578F5A}" type="presOf" srcId="{5DA7D743-3D86-49D0-A221-9CEAFA732800}" destId="{40942B49-2BAC-4528-A370-839D30D58F6E}" srcOrd="0" destOrd="0" presId="urn:microsoft.com/office/officeart/2005/8/layout/default"/>
    <dgm:cxn modelId="{5D75EA91-24E3-4A79-A79A-FF132AEAB033}" type="presOf" srcId="{A9875E15-DD84-4A92-9E6D-51257CD29728}" destId="{C5D620C8-A18E-465B-ACB6-C78DCAD3E744}" srcOrd="0" destOrd="0" presId="urn:microsoft.com/office/officeart/2005/8/layout/default"/>
    <dgm:cxn modelId="{14B0EC98-A56F-4A70-A898-02248EA83C55}" srcId="{22E8773C-CE80-41EB-8B05-368BB29D2392}" destId="{5482064B-6D7F-4CF2-8260-AF76D4315A89}" srcOrd="4" destOrd="0" parTransId="{AC73D2AF-14B6-4BCE-99F9-05C5287F3E39}" sibTransId="{93915025-46AA-4EFD-B6FC-B1574FBDCEAB}"/>
    <dgm:cxn modelId="{4A4FCEA1-499C-4EE8-A7E4-0590257F344B}" type="presOf" srcId="{5482064B-6D7F-4CF2-8260-AF76D4315A89}" destId="{6BEEC597-4FA1-4022-906F-99063E7030A1}" srcOrd="0" destOrd="0" presId="urn:microsoft.com/office/officeart/2005/8/layout/default"/>
    <dgm:cxn modelId="{949779E8-12D1-4ABC-8CFC-B7F6D8C831AB}" srcId="{22E8773C-CE80-41EB-8B05-368BB29D2392}" destId="{5DA7D743-3D86-49D0-A221-9CEAFA732800}" srcOrd="1" destOrd="0" parTransId="{9B41F1DB-1A95-4809-AA23-CB20920C79C0}" sibTransId="{3DF0887E-69C1-450F-8BDD-AA852A55DBA2}"/>
    <dgm:cxn modelId="{5CCCB109-D04B-4FA2-BFCA-C5501815A805}" type="presParOf" srcId="{E3940838-6F3C-4FBE-BF19-BD74CCDC56C3}" destId="{C5D620C8-A18E-465B-ACB6-C78DCAD3E744}" srcOrd="0" destOrd="0" presId="urn:microsoft.com/office/officeart/2005/8/layout/default"/>
    <dgm:cxn modelId="{D6E83399-612E-4FAA-A101-3A1C5AB36CF7}" type="presParOf" srcId="{E3940838-6F3C-4FBE-BF19-BD74CCDC56C3}" destId="{A20505FE-C40C-4B84-B2F9-312DEC512DE0}" srcOrd="1" destOrd="0" presId="urn:microsoft.com/office/officeart/2005/8/layout/default"/>
    <dgm:cxn modelId="{4F999E2B-F621-4370-B16A-A178A9FBF439}" type="presParOf" srcId="{E3940838-6F3C-4FBE-BF19-BD74CCDC56C3}" destId="{40942B49-2BAC-4528-A370-839D30D58F6E}" srcOrd="2" destOrd="0" presId="urn:microsoft.com/office/officeart/2005/8/layout/default"/>
    <dgm:cxn modelId="{8F714FD9-828E-4268-A0E0-C2085A496EB2}" type="presParOf" srcId="{E3940838-6F3C-4FBE-BF19-BD74CCDC56C3}" destId="{FF07DA58-9CB2-406D-82F0-543C6BA2C2BA}" srcOrd="3" destOrd="0" presId="urn:microsoft.com/office/officeart/2005/8/layout/default"/>
    <dgm:cxn modelId="{D24702D5-15CB-432E-B453-63AAED846323}" type="presParOf" srcId="{E3940838-6F3C-4FBE-BF19-BD74CCDC56C3}" destId="{EE791A9D-6D8A-4B16-9AFD-1ADFDF12F78B}" srcOrd="4" destOrd="0" presId="urn:microsoft.com/office/officeart/2005/8/layout/default"/>
    <dgm:cxn modelId="{F11F1E6E-3DC7-49B9-9924-A70E8D66CE1E}" type="presParOf" srcId="{E3940838-6F3C-4FBE-BF19-BD74CCDC56C3}" destId="{91C053EE-12A4-4826-B9E3-E495171571B3}" srcOrd="5" destOrd="0" presId="urn:microsoft.com/office/officeart/2005/8/layout/default"/>
    <dgm:cxn modelId="{06E0E433-DFCD-4EE8-BA3C-DDD71CD3E99C}" type="presParOf" srcId="{E3940838-6F3C-4FBE-BF19-BD74CCDC56C3}" destId="{0CFB066C-9547-4EF6-B81A-90B50BAC926A}" srcOrd="6" destOrd="0" presId="urn:microsoft.com/office/officeart/2005/8/layout/default"/>
    <dgm:cxn modelId="{5CDAAE41-FEC7-4CB4-9788-B6EC6BD5AE53}" type="presParOf" srcId="{E3940838-6F3C-4FBE-BF19-BD74CCDC56C3}" destId="{204EE3CD-07D3-441A-B1A6-DC68C8F4255A}" srcOrd="7" destOrd="0" presId="urn:microsoft.com/office/officeart/2005/8/layout/default"/>
    <dgm:cxn modelId="{99683EEE-F0BC-4856-8F49-F173E7D51A14}" type="presParOf" srcId="{E3940838-6F3C-4FBE-BF19-BD74CCDC56C3}" destId="{6BEEC597-4FA1-4022-906F-99063E7030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0EEB-66BC-4707-BA89-51242645D010}">
      <dsp:nvSpPr>
        <dsp:cNvPr id="0" name=""/>
        <dsp:cNvSpPr/>
      </dsp:nvSpPr>
      <dsp:spPr>
        <a:xfrm>
          <a:off x="0" y="1543"/>
          <a:ext cx="94334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CABA5-75D6-47E3-A077-E71EA56A0DE7}">
      <dsp:nvSpPr>
        <dsp:cNvPr id="0" name=""/>
        <dsp:cNvSpPr/>
      </dsp:nvSpPr>
      <dsp:spPr>
        <a:xfrm>
          <a:off x="0" y="1543"/>
          <a:ext cx="9433453" cy="105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/>
            <a:t>Levar a sério as juventudes e outras gerações de mulheres, LGBTQIA+, negras e negros, indígenas implica envolvê-las na gestão de nossas pastorais e organizações, incluindo em suas estruturas de direção, planejamento e avaliação.</a:t>
          </a:r>
          <a:endParaRPr lang="en-US" sz="1700" kern="1200"/>
        </a:p>
      </dsp:txBody>
      <dsp:txXfrm>
        <a:off x="0" y="1543"/>
        <a:ext cx="9433453" cy="1052524"/>
      </dsp:txXfrm>
    </dsp:sp>
    <dsp:sp modelId="{E17F210D-1116-41AF-9E70-EA2BAF5BF4D1}">
      <dsp:nvSpPr>
        <dsp:cNvPr id="0" name=""/>
        <dsp:cNvSpPr/>
      </dsp:nvSpPr>
      <dsp:spPr>
        <a:xfrm>
          <a:off x="0" y="1054068"/>
          <a:ext cx="94334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C20C9-774B-4A7E-8CCD-7D9C3EECC66E}">
      <dsp:nvSpPr>
        <dsp:cNvPr id="0" name=""/>
        <dsp:cNvSpPr/>
      </dsp:nvSpPr>
      <dsp:spPr>
        <a:xfrm>
          <a:off x="0" y="1054068"/>
          <a:ext cx="9433453" cy="105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/>
            <a:t>Levar a sério implica considerar que essas juventudes têm aluguel para pagar,  alimentos para comprar e outras tantas despesas essenciais para suprir. Portanto, assim como são remunerados os trabalhos das gerações de cabelos brancos, a juventude e outras gerações têm o direito de trabalharem com dignidade em nossos espaços.</a:t>
          </a:r>
          <a:endParaRPr lang="en-US" sz="1700" kern="1200"/>
        </a:p>
      </dsp:txBody>
      <dsp:txXfrm>
        <a:off x="0" y="1054068"/>
        <a:ext cx="9433453" cy="1052524"/>
      </dsp:txXfrm>
    </dsp:sp>
    <dsp:sp modelId="{0D40CBFB-4529-467D-88F2-EE1E52FBD8CB}">
      <dsp:nvSpPr>
        <dsp:cNvPr id="0" name=""/>
        <dsp:cNvSpPr/>
      </dsp:nvSpPr>
      <dsp:spPr>
        <a:xfrm>
          <a:off x="0" y="2106592"/>
          <a:ext cx="94334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40A0F-00C1-4CE8-B039-EFCA9F9DA0C3}">
      <dsp:nvSpPr>
        <dsp:cNvPr id="0" name=""/>
        <dsp:cNvSpPr/>
      </dsp:nvSpPr>
      <dsp:spPr>
        <a:xfrm>
          <a:off x="0" y="2106592"/>
          <a:ext cx="9433453" cy="105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/>
            <a:t>Levar a sério gerações mais jovens implica, por fim, estar disposto a aprender e reconhecer a produção acadêmica, teológica e política que tem sido produzida por jovens, mulheres, negras/os, indígenas, LGBTQIA+</a:t>
          </a:r>
          <a:endParaRPr lang="en-US" sz="1700" kern="1200"/>
        </a:p>
      </dsp:txBody>
      <dsp:txXfrm>
        <a:off x="0" y="2106592"/>
        <a:ext cx="9433453" cy="1052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620C8-A18E-465B-ACB6-C78DCAD3E744}">
      <dsp:nvSpPr>
        <dsp:cNvPr id="0" name=""/>
        <dsp:cNvSpPr/>
      </dsp:nvSpPr>
      <dsp:spPr>
        <a:xfrm>
          <a:off x="989988" y="1640"/>
          <a:ext cx="2765832" cy="165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/>
            <a:t>Não existe uma juventude, mas juventudes. Assim como há vários tipos de cabelos brancos</a:t>
          </a:r>
          <a:endParaRPr lang="en-US" sz="1500" kern="1200"/>
        </a:p>
      </dsp:txBody>
      <dsp:txXfrm>
        <a:off x="989988" y="1640"/>
        <a:ext cx="2765832" cy="1659499"/>
      </dsp:txXfrm>
    </dsp:sp>
    <dsp:sp modelId="{40942B49-2BAC-4528-A370-839D30D58F6E}">
      <dsp:nvSpPr>
        <dsp:cNvPr id="0" name=""/>
        <dsp:cNvSpPr/>
      </dsp:nvSpPr>
      <dsp:spPr>
        <a:xfrm>
          <a:off x="4032404" y="1640"/>
          <a:ext cx="2765832" cy="165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 dirty="0"/>
            <a:t>Parte das juventudes fala algo e vive outra coisa. Caso da Geração Z, que vive um mundo online e outro offline; de Carluxo e </a:t>
          </a:r>
          <a:r>
            <a:rPr lang="pt-BR" sz="1500" kern="1200" baseline="0" dirty="0" err="1"/>
            <a:t>Nikolas</a:t>
          </a:r>
          <a:r>
            <a:rPr lang="pt-BR" sz="1500" kern="1200" baseline="0" dirty="0"/>
            <a:t>, que sugerem cultura GOY </a:t>
          </a:r>
          <a:endParaRPr lang="en-US" sz="1500" kern="1200" dirty="0"/>
        </a:p>
      </dsp:txBody>
      <dsp:txXfrm>
        <a:off x="4032404" y="1640"/>
        <a:ext cx="2765832" cy="1659499"/>
      </dsp:txXfrm>
    </dsp:sp>
    <dsp:sp modelId="{EE791A9D-6D8A-4B16-9AFD-1ADFDF12F78B}">
      <dsp:nvSpPr>
        <dsp:cNvPr id="0" name=""/>
        <dsp:cNvSpPr/>
      </dsp:nvSpPr>
      <dsp:spPr>
        <a:xfrm>
          <a:off x="7074820" y="1640"/>
          <a:ext cx="2765832" cy="165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/>
            <a:t>Parte dos idosos se excita com aventuras que espanam o tédio, mas também com posturas conservadoras e castradoras, como as recentes falas de Zé Dirceu</a:t>
          </a:r>
          <a:endParaRPr lang="en-US" sz="1500" kern="1200"/>
        </a:p>
      </dsp:txBody>
      <dsp:txXfrm>
        <a:off x="7074820" y="1640"/>
        <a:ext cx="2765832" cy="1659499"/>
      </dsp:txXfrm>
    </dsp:sp>
    <dsp:sp modelId="{0CFB066C-9547-4EF6-B81A-90B50BAC926A}">
      <dsp:nvSpPr>
        <dsp:cNvPr id="0" name=""/>
        <dsp:cNvSpPr/>
      </dsp:nvSpPr>
      <dsp:spPr>
        <a:xfrm>
          <a:off x="2511196" y="1937723"/>
          <a:ext cx="2765832" cy="165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 dirty="0"/>
            <a:t>Este lusco-fusco de comportamentos confundem as gerações mais velhas e não se alinham com padrões pré-estabelecidos</a:t>
          </a:r>
          <a:endParaRPr lang="en-US" sz="1500" kern="1200" dirty="0"/>
        </a:p>
      </dsp:txBody>
      <dsp:txXfrm>
        <a:off x="2511196" y="1937723"/>
        <a:ext cx="2765832" cy="1659499"/>
      </dsp:txXfrm>
    </dsp:sp>
    <dsp:sp modelId="{6BEEC597-4FA1-4022-906F-99063E7030A1}">
      <dsp:nvSpPr>
        <dsp:cNvPr id="0" name=""/>
        <dsp:cNvSpPr/>
      </dsp:nvSpPr>
      <dsp:spPr>
        <a:xfrm>
          <a:off x="5553612" y="1937723"/>
          <a:ext cx="2765832" cy="165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 dirty="0"/>
            <a:t>Autonomia era a palavra de ordem da nova esquerda dos anos 1980. Autonomia dos movimentos sociais frente aos comandos políticos, autonomia dos filiados frente às deliberações dos comandos</a:t>
          </a:r>
          <a:endParaRPr lang="en-US" sz="1500" kern="1200" dirty="0"/>
        </a:p>
      </dsp:txBody>
      <dsp:txXfrm>
        <a:off x="5553612" y="1937723"/>
        <a:ext cx="2765832" cy="165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7046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31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3306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8558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8913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8268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4330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59469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5163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5302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845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6690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1935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1725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6682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5829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8605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April 28,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497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14B37F-22F6-5669-96B7-4A65B67AB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anchor="ctr">
            <a:normAutofit/>
          </a:bodyPr>
          <a:lstStyle/>
          <a:p>
            <a:r>
              <a:rPr lang="pt-BR"/>
              <a:t>A esquerda de cabelos brancos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7AA140-1C83-D900-E2AE-42A02B5E1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pt-BR"/>
              <a:t>28 de abril de 2024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2BFD58-2586-A2FD-4493-F377CF9A31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63"/>
          <a:stretch/>
        </p:blipFill>
        <p:spPr>
          <a:xfrm>
            <a:off x="5284606" y="1668099"/>
            <a:ext cx="6260963" cy="352180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92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8778C-33B7-25FE-8F80-48A83EE2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Frei Betto inaugurou o debate</a:t>
            </a: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5EC391-8ECF-320D-7D94-A8937449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pt-BR" sz="2000">
                <a:solidFill>
                  <a:srgbClr val="FFFFFF"/>
                </a:solidFill>
              </a:rPr>
              <a:t>Sugere que estamos envelhecendo e se pergunta se “nossas ideias, propostas e utopias, também envelhecem?”</a:t>
            </a:r>
          </a:p>
          <a:p>
            <a:r>
              <a:rPr lang="pt-BR" sz="2000">
                <a:solidFill>
                  <a:srgbClr val="FFFFFF"/>
                </a:solidFill>
              </a:rPr>
              <a:t>E alerta para o fato de que não conseguimos formar uma geração que possa ocupar os espaços que, inevitavelmente, com o tempo, vamos deixar vazios</a:t>
            </a:r>
          </a:p>
          <a:p>
            <a:endParaRPr lang="pt-BR" sz="2000">
              <a:solidFill>
                <a:srgbClr val="FFFFFF"/>
              </a:solidFill>
            </a:endParaRPr>
          </a:p>
          <a:p>
            <a:endParaRPr lang="pt-BR" sz="2000">
              <a:solidFill>
                <a:srgbClr val="FFFFFF"/>
              </a:solidFill>
            </a:endParaRPr>
          </a:p>
        </p:txBody>
      </p:sp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BF47DBB-CA87-140D-1B48-F45B95CF4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3" y="2307876"/>
            <a:ext cx="4178419" cy="223545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588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319CA41-BE75-DD5B-9806-B3530E1CA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7" r="32150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728D0D-0AF3-9718-D374-D0CFCE1A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t-BR" dirty="0"/>
              <a:t>Depois veio Ruan de Oliveira Gomes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5425A5-74E4-D838-8041-92A61CC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t-BR" sz="1600"/>
              <a:t>Meus cabelos são pretos. Acho que isso já seja suficiente para uma apresentação e início de conversa</a:t>
            </a:r>
          </a:p>
          <a:p>
            <a:r>
              <a:rPr lang="pt-BR" sz="1600"/>
              <a:t>Sim, muitos das ideias da sua geração, ideias que construímos para fazer pastoral e movimentos com propostas políticas, já não tocam mais nossos corações e não dizem mais nada a nossos jovens</a:t>
            </a:r>
          </a:p>
          <a:p>
            <a:r>
              <a:rPr lang="pt-BR" sz="1600"/>
              <a:t>Se a esquerda está acuada, isto deve-se porque ela se acuou e achou suficiente estar em clubinhos dos iluminados tecnocratas que não conseguem sair de suas discussões entre pares</a:t>
            </a:r>
          </a:p>
          <a:p>
            <a:r>
              <a:rPr lang="pt-BR" sz="1600"/>
              <a:t>Não estamos porque não nos sentimos parte</a:t>
            </a:r>
          </a:p>
          <a:p>
            <a:r>
              <a:rPr lang="pt-BR" sz="1600"/>
              <a:t>Queremos falar das nossas utopias, que ainda trazem muitas das suas e dos outros cabelos brancos, mas que são as nossas e não uma extensão das gerações anteriores</a:t>
            </a:r>
          </a:p>
        </p:txBody>
      </p:sp>
    </p:spTree>
    <p:extLst>
      <p:ext uri="{BB962C8B-B14F-4D97-AF65-F5344CB8AC3E}">
        <p14:creationId xmlns:p14="http://schemas.microsoft.com/office/powerpoint/2010/main" val="364492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17E00FD3-1486-8319-085E-1B8CF5029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2" r="39962" b="-2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AD78A7-20BE-0806-EBDF-9A87B930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t-BR" dirty="0"/>
              <a:t>Jorge Alves vem em seguida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48ACA6-47EC-A3DE-EC82-478CD55C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t-BR" sz="2000"/>
              <a:t>Minha geração pegou o finalzinho daquela época áurea das Comunidades Eclesiais de Base, da Teologia da Libertação</a:t>
            </a:r>
          </a:p>
          <a:p>
            <a:r>
              <a:rPr lang="pt-BR" sz="2000"/>
              <a:t>O cancelamento e o assassinato de reputação não é monopólio do neofascismo nem coisa recente criada pelo fundamentalismo cristão no Brasil. </a:t>
            </a:r>
          </a:p>
          <a:p>
            <a:r>
              <a:rPr lang="pt-BR" sz="2000"/>
              <a:t>Nossas disputas internas, nossos expurgos e fratricídios por vezes são tão ou mais dolorosos que os ataques da extrema-direita</a:t>
            </a:r>
          </a:p>
        </p:txBody>
      </p:sp>
    </p:spTree>
    <p:extLst>
      <p:ext uri="{BB962C8B-B14F-4D97-AF65-F5344CB8AC3E}">
        <p14:creationId xmlns:p14="http://schemas.microsoft.com/office/powerpoint/2010/main" val="396972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FC5E8-0837-F3BD-2064-42E9F47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/>
              <a:t>Leon Patrick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402FE85-2EB5-D999-5159-800B8061A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781035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2549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B72DBCA-8716-DD27-E743-6F598CE1B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30" r="19781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FF7246-6F2D-5183-9932-7B29722C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t-BR" dirty="0"/>
              <a:t>Jung </a:t>
            </a:r>
            <a:r>
              <a:rPr lang="pt-BR" dirty="0" err="1"/>
              <a:t>Mo</a:t>
            </a:r>
            <a:r>
              <a:rPr lang="pt-BR" dirty="0"/>
              <a:t> Sung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11BA92-C3DA-0936-BA2D-EDF57213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t-BR" sz="1700"/>
              <a:t>As narrativas da modernidade (especialmente a do mito do progresso), em particular da esquerda, perderam a capacidade de aglutinar grupos e foram substituídas pela metanarrativa/mito do “mercado livre” do neoliberalismo</a:t>
            </a:r>
          </a:p>
          <a:p>
            <a:r>
              <a:rPr lang="pt-BR" sz="1700"/>
              <a:t>Para vermos esses novos sinais (que na TL chamávamos de sinais do Reino de Deus entre nós) precisamos de novas teorias, sociais e teológicas</a:t>
            </a:r>
          </a:p>
          <a:p>
            <a:r>
              <a:rPr lang="pt-BR" sz="1700"/>
              <a:t>A coragem não nasce da razão, mas da esperança e dos sonhos. Isso tem a ver com a última frase do texto de Ruan: “Se a juventude não sonha, a culpa [se há culpa] não é da juventude”. Não há juventude sem sonho; um jovem, em profunda crise, pode viver um tempo sem sonhos, mas não pode viver normalmente sem sonhos</a:t>
            </a:r>
          </a:p>
        </p:txBody>
      </p:sp>
    </p:spTree>
    <p:extLst>
      <p:ext uri="{BB962C8B-B14F-4D97-AF65-F5344CB8AC3E}">
        <p14:creationId xmlns:p14="http://schemas.microsoft.com/office/powerpoint/2010/main" val="391855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13C62-ACC9-B3FE-D3DE-4C5F91ED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/>
              <a:t>Coloquei a colher no doce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BBE34B5A-1589-F58C-1880-66125951A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9908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3515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29</TotalTime>
  <Words>656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Berlim</vt:lpstr>
      <vt:lpstr>A esquerda de cabelos brancos</vt:lpstr>
      <vt:lpstr>Frei Betto inaugurou o debate</vt:lpstr>
      <vt:lpstr>Depois veio Ruan de Oliveira Gomes</vt:lpstr>
      <vt:lpstr>Jorge Alves vem em seguida</vt:lpstr>
      <vt:lpstr>Leon Patrick</vt:lpstr>
      <vt:lpstr>Jung Mo Sung</vt:lpstr>
      <vt:lpstr>Coloquei a colher no doce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esquerda de cabelos brancos</dc:title>
  <dc:creator>Rudá Ricci</dc:creator>
  <cp:lastModifiedBy>Rudá Ricci</cp:lastModifiedBy>
  <cp:revision>1</cp:revision>
  <dcterms:created xsi:type="dcterms:W3CDTF">2024-04-28T10:44:31Z</dcterms:created>
  <dcterms:modified xsi:type="dcterms:W3CDTF">2024-04-28T11:14:14Z</dcterms:modified>
</cp:coreProperties>
</file>