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65" r:id="rId7"/>
    <p:sldId id="259" r:id="rId8"/>
    <p:sldId id="263" r:id="rId9"/>
    <p:sldId id="264" r:id="rId10"/>
    <p:sldId id="262" r:id="rId11"/>
    <p:sldId id="266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AA1571-9D78-44B9-A3CF-2F3E3444F26C}" v="1" dt="2024-04-07T11:20:07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dá Ricci" userId="fd4d6abc9f047792" providerId="LiveId" clId="{57AA1571-9D78-44B9-A3CF-2F3E3444F26C}"/>
    <pc:docChg chg="undo custSel addSld modSld">
      <pc:chgData name="Rudá Ricci" userId="fd4d6abc9f047792" providerId="LiveId" clId="{57AA1571-9D78-44B9-A3CF-2F3E3444F26C}" dt="2024-04-07T11:20:45.085" v="9" actId="26606"/>
      <pc:docMkLst>
        <pc:docMk/>
      </pc:docMkLst>
      <pc:sldChg chg="addSp delSp modSp new mod setBg">
        <pc:chgData name="Rudá Ricci" userId="fd4d6abc9f047792" providerId="LiveId" clId="{57AA1571-9D78-44B9-A3CF-2F3E3444F26C}" dt="2024-04-07T11:20:45.085" v="9" actId="26606"/>
        <pc:sldMkLst>
          <pc:docMk/>
          <pc:sldMk cId="2128370033" sldId="266"/>
        </pc:sldMkLst>
        <pc:spChg chg="del mod">
          <ac:chgData name="Rudá Ricci" userId="fd4d6abc9f047792" providerId="LiveId" clId="{57AA1571-9D78-44B9-A3CF-2F3E3444F26C}" dt="2024-04-07T11:20:17.066" v="3" actId="478"/>
          <ac:spMkLst>
            <pc:docMk/>
            <pc:sldMk cId="2128370033" sldId="266"/>
            <ac:spMk id="2" creationId="{3F842C56-19F6-6AF4-FA9C-EF79FD243C0E}"/>
          </ac:spMkLst>
        </pc:spChg>
        <pc:spChg chg="del">
          <ac:chgData name="Rudá Ricci" userId="fd4d6abc9f047792" providerId="LiveId" clId="{57AA1571-9D78-44B9-A3CF-2F3E3444F26C}" dt="2024-04-07T11:20:07.734" v="1"/>
          <ac:spMkLst>
            <pc:docMk/>
            <pc:sldMk cId="2128370033" sldId="266"/>
            <ac:spMk id="3" creationId="{E1306B47-67A1-1DB7-1E75-E914399C7B39}"/>
          </ac:spMkLst>
        </pc:spChg>
        <pc:spChg chg="add del">
          <ac:chgData name="Rudá Ricci" userId="fd4d6abc9f047792" providerId="LiveId" clId="{57AA1571-9D78-44B9-A3CF-2F3E3444F26C}" dt="2024-04-07T11:20:19.082" v="4" actId="478"/>
          <ac:spMkLst>
            <pc:docMk/>
            <pc:sldMk cId="2128370033" sldId="266"/>
            <ac:spMk id="8" creationId="{8B391FFD-A878-491E-12C3-E0379E3F9459}"/>
          </ac:spMkLst>
        </pc:spChg>
        <pc:spChg chg="add del">
          <ac:chgData name="Rudá Ricci" userId="fd4d6abc9f047792" providerId="LiveId" clId="{57AA1571-9D78-44B9-A3CF-2F3E3444F26C}" dt="2024-04-07T11:20:45.085" v="9" actId="26606"/>
          <ac:spMkLst>
            <pc:docMk/>
            <pc:sldMk cId="2128370033" sldId="266"/>
            <ac:spMk id="11" creationId="{45D37F4E-DDB4-456B-97E0-9937730A039F}"/>
          </ac:spMkLst>
        </pc:spChg>
        <pc:spChg chg="add del">
          <ac:chgData name="Rudá Ricci" userId="fd4d6abc9f047792" providerId="LiveId" clId="{57AA1571-9D78-44B9-A3CF-2F3E3444F26C}" dt="2024-04-07T11:20:45.085" v="9" actId="26606"/>
          <ac:spMkLst>
            <pc:docMk/>
            <pc:sldMk cId="2128370033" sldId="266"/>
            <ac:spMk id="13" creationId="{B2DD41CD-8F47-4F56-AD12-4E2FF7696987}"/>
          </ac:spMkLst>
        </pc:spChg>
        <pc:spChg chg="add del">
          <ac:chgData name="Rudá Ricci" userId="fd4d6abc9f047792" providerId="LiveId" clId="{57AA1571-9D78-44B9-A3CF-2F3E3444F26C}" dt="2024-04-07T11:20:29.625" v="6" actId="26606"/>
          <ac:spMkLst>
            <pc:docMk/>
            <pc:sldMk cId="2128370033" sldId="266"/>
            <ac:spMk id="18" creationId="{AB8C311F-7253-4AED-9701-7FC0708C41C7}"/>
          </ac:spMkLst>
        </pc:spChg>
        <pc:spChg chg="add del">
          <ac:chgData name="Rudá Ricci" userId="fd4d6abc9f047792" providerId="LiveId" clId="{57AA1571-9D78-44B9-A3CF-2F3E3444F26C}" dt="2024-04-07T11:20:29.625" v="6" actId="26606"/>
          <ac:spMkLst>
            <pc:docMk/>
            <pc:sldMk cId="2128370033" sldId="266"/>
            <ac:spMk id="20" creationId="{E2384209-CB15-4CDF-9D31-C44FD9A3F20D}"/>
          </ac:spMkLst>
        </pc:spChg>
        <pc:spChg chg="add del">
          <ac:chgData name="Rudá Ricci" userId="fd4d6abc9f047792" providerId="LiveId" clId="{57AA1571-9D78-44B9-A3CF-2F3E3444F26C}" dt="2024-04-07T11:20:29.625" v="6" actId="26606"/>
          <ac:spMkLst>
            <pc:docMk/>
            <pc:sldMk cId="2128370033" sldId="266"/>
            <ac:spMk id="22" creationId="{2633B3B5-CC90-43F0-8714-D31D1F3F0209}"/>
          </ac:spMkLst>
        </pc:spChg>
        <pc:spChg chg="add del">
          <ac:chgData name="Rudá Ricci" userId="fd4d6abc9f047792" providerId="LiveId" clId="{57AA1571-9D78-44B9-A3CF-2F3E3444F26C}" dt="2024-04-07T11:20:29.625" v="6" actId="26606"/>
          <ac:spMkLst>
            <pc:docMk/>
            <pc:sldMk cId="2128370033" sldId="266"/>
            <ac:spMk id="24" creationId="{A8D57A06-A426-446D-B02C-A2DC6B62E45E}"/>
          </ac:spMkLst>
        </pc:spChg>
        <pc:spChg chg="add del">
          <ac:chgData name="Rudá Ricci" userId="fd4d6abc9f047792" providerId="LiveId" clId="{57AA1571-9D78-44B9-A3CF-2F3E3444F26C}" dt="2024-04-07T11:20:45.075" v="8" actId="26606"/>
          <ac:spMkLst>
            <pc:docMk/>
            <pc:sldMk cId="2128370033" sldId="266"/>
            <ac:spMk id="26" creationId="{2D2B266D-3625-4584-A5C3-7D3F672CFF30}"/>
          </ac:spMkLst>
        </pc:spChg>
        <pc:spChg chg="add del">
          <ac:chgData name="Rudá Ricci" userId="fd4d6abc9f047792" providerId="LiveId" clId="{57AA1571-9D78-44B9-A3CF-2F3E3444F26C}" dt="2024-04-07T11:20:45.075" v="8" actId="26606"/>
          <ac:spMkLst>
            <pc:docMk/>
            <pc:sldMk cId="2128370033" sldId="266"/>
            <ac:spMk id="27" creationId="{A5D2A5D1-BA0D-47D3-B051-DA7743C46E28}"/>
          </ac:spMkLst>
        </pc:spChg>
        <pc:spChg chg="add">
          <ac:chgData name="Rudá Ricci" userId="fd4d6abc9f047792" providerId="LiveId" clId="{57AA1571-9D78-44B9-A3CF-2F3E3444F26C}" dt="2024-04-07T11:20:45.085" v="9" actId="26606"/>
          <ac:spMkLst>
            <pc:docMk/>
            <pc:sldMk cId="2128370033" sldId="266"/>
            <ac:spMk id="29" creationId="{2D2B266D-3625-4584-A5C3-7D3F672CFF30}"/>
          </ac:spMkLst>
        </pc:spChg>
        <pc:spChg chg="add">
          <ac:chgData name="Rudá Ricci" userId="fd4d6abc9f047792" providerId="LiveId" clId="{57AA1571-9D78-44B9-A3CF-2F3E3444F26C}" dt="2024-04-07T11:20:45.085" v="9" actId="26606"/>
          <ac:spMkLst>
            <pc:docMk/>
            <pc:sldMk cId="2128370033" sldId="266"/>
            <ac:spMk id="30" creationId="{C463B99A-73EE-4FBB-B7C4-F9F9BCC25C65}"/>
          </ac:spMkLst>
        </pc:spChg>
        <pc:spChg chg="add">
          <ac:chgData name="Rudá Ricci" userId="fd4d6abc9f047792" providerId="LiveId" clId="{57AA1571-9D78-44B9-A3CF-2F3E3444F26C}" dt="2024-04-07T11:20:45.085" v="9" actId="26606"/>
          <ac:spMkLst>
            <pc:docMk/>
            <pc:sldMk cId="2128370033" sldId="266"/>
            <ac:spMk id="31" creationId="{A5D2A5D1-BA0D-47D3-B051-DA7743C46E28}"/>
          </ac:spMkLst>
        </pc:spChg>
        <pc:picChg chg="add mod">
          <ac:chgData name="Rudá Ricci" userId="fd4d6abc9f047792" providerId="LiveId" clId="{57AA1571-9D78-44B9-A3CF-2F3E3444F26C}" dt="2024-04-07T11:20:45.085" v="9" actId="26606"/>
          <ac:picMkLst>
            <pc:docMk/>
            <pc:sldMk cId="2128370033" sldId="266"/>
            <ac:picMk id="4" creationId="{2D4FEFDB-F33A-3E49-D5DB-9DB581D196B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E65CF8-2E5A-D5E7-57E4-9996514CE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8B30D5-7A0E-069A-1875-F0FB46F2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149BFE-CD8F-CEE1-D149-2EE718770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11B13F-74F4-5510-905D-43839E83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F4A8ED-7B7B-6A95-9B6E-B1C7E0DF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72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E4A016-A41A-7000-A3CC-0957AFDD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08A0951-476A-951D-7CF3-848BDC2D3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64ADDA-5839-2792-136D-5C82B20C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4DC093-9EAA-8652-7A28-64A31FDB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25DB45-3857-C9F1-3300-5C8D1797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93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4BEBF29-A878-4873-C771-68816867A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D1AF8E4-1956-976E-7FF7-7A0FE1322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34F490-9971-1FDE-F470-30D697F9E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9A0312-59A3-5F29-2308-1E916EEC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48FD76-5993-5152-DE6C-8EAA22DCC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12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9CE73-920D-3D41-6672-53F7C99B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F855CC-130C-10C6-B148-F661B5257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2905C3-C574-7630-232F-CF763FA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741C64-7C3F-EEFF-3555-97B8A9DD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0D25CC-AF62-9D12-ECA4-6D5C6535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385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85970-BDF1-92A9-0D97-D5EE26D1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050F5D1-A041-C774-9674-ECB395B01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8B242F-BD53-A927-95B8-465E7C96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A909D4-648D-B55F-E0A3-1CCF6876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075A29-E3F5-B9D2-7DCD-6CBCFEAF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58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E84F7-DEDD-2590-41F4-B04A4540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CE972B-DF6C-FE74-D5F3-DA042BDFD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7A70A73-E033-5E22-DD5C-CB4FFFF37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BD1055-66D3-B189-5198-02DA47D7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ED943E-410E-540B-5123-24A0E1A4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B0A244-E4AF-71EB-CADC-9003105B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12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23B364-2BED-2C4D-4F5C-31FA927F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9CA657-1A4B-D8B5-70A3-033E646AF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06E07C-AB22-600F-9C3E-6C8771755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FF7A7ED-BB04-DFC0-11F0-A827D84BF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A587828-F57D-6E4B-8E8E-11A78E38B8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E613EB1-01A8-8C86-8F5B-4B048D7A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B40A1E8-EA33-9009-5377-365E98AE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3A310B8-EEE3-33F2-155A-AF1A1C14D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067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FC25A9-A3B3-C4AE-286D-FDCE0F4F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360176D-A45C-614E-E6D7-5B55AC4B4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84E9C9-92EE-CDA2-63E7-AB96E5CB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6C01BF7-B340-19AE-C5AD-1CD93CB4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98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E725B7F-C960-A44D-84F1-F8D1D92A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E6FC656-33A7-C4BE-37DB-CD04D9A6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1DFFA6D-5399-7AD0-45DC-B958B5A2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9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7153B-DD2A-4B59-FA07-2481987A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499041-BBD6-7EEF-F041-D5C22F457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C57DCA-5D1C-0672-5E66-0B07A1CA5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3782DE-E058-59F6-7DAD-6E2190008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4E46D43-7EE1-5193-C7BE-24388018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E7949E-9090-73AA-360B-72B41E6B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8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D71BC-A2C3-5A7F-22A2-AD4356DD1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5D98904-3079-BD1B-472A-580307F80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1F3ED3-BAD9-8528-A1E3-3AF2D9D21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27FEF1-12F4-1F89-B236-EDF60982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93556F-B399-9749-0405-A45BC628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5A4C72-BEF7-B18A-77E8-723C9B44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82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EEF8755-2669-4F43-9052-DB853644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805F4F-6564-28C1-753B-F17D97281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8DB4C5-A352-9C6C-96AE-AA36FD6C4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B97CEC-E2FA-4E3F-8B33-D0DF62ECF01B}" type="datetimeFigureOut">
              <a:rPr lang="pt-BR" smtClean="0"/>
              <a:t>07/04/2024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777661-DF42-5570-A404-6869C822F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6D73C2-1558-B2E7-8EC5-EE8394E09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2235D8-94DE-4BFB-A846-CA30FCBDCA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77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52856F-AB2E-C7BF-6855-F4EE342A4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pt-BR" sz="4400"/>
              <a:t>Balanço da primeira semana de abril de 2024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CDB5AB-B630-6007-10CF-650D65B45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Prates à moda</a:t>
            </a:r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580597-2FBD-BE12-CEF5-4490A5967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28" r="1215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1917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60E63D-11E5-87CE-93A6-4C5BCE7E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pt-BR" sz="4000"/>
              <a:t>Biden “morde e assopra”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46A1F7-18AE-E4EE-5169-6215BBCEA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pt-BR" sz="1900"/>
              <a:t>Joe Biden, ameaçou condicionar o apoio a Israel à maneira como o país lida com o atendimento à população civil na Faixa de Gaza</a:t>
            </a:r>
          </a:p>
          <a:p>
            <a:r>
              <a:rPr lang="pt-BR" sz="1900"/>
              <a:t>Em uma conversa tensa de 30 minutos com o premiê Benjamin Netanyahu, Biden pressionou por mudanças na operação militar contra o Hamas</a:t>
            </a:r>
          </a:p>
          <a:p>
            <a:r>
              <a:rPr lang="pt-BR" sz="1900"/>
              <a:t>Mas não chegou a dizer que suspenderia o fornecimento de armas, como os democratas defenderam que o presidente fizesse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99CBFD-72BC-5E87-7A34-BFBC3D6D4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2" r="2272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14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2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D4FEFDB-F33A-3E49-D5DB-9DB581D19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7" r="16104" b="-3"/>
          <a:stretch/>
        </p:blipFill>
        <p:spPr>
          <a:xfrm>
            <a:off x="3675370" y="228600"/>
            <a:ext cx="476506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7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52D24A-573B-2098-B7BE-1F7C191C1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5400"/>
              <a:t>Prates quase fora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B89E60-AD73-B8BD-9B85-48B85D601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1700"/>
              <a:t>O presidente da Petrobras, Jean Paul Prates, pediu uma audiência com o presidente Lula para discutir os ataques que vem recebendo </a:t>
            </a:r>
          </a:p>
          <a:p>
            <a:r>
              <a:rPr lang="pt-BR" sz="1700"/>
              <a:t>O fogo amigo mais recente envolveu a distribuição de dividendos extraordinários, que opôs Prates aos ministros de Minas e Energia, Alexandre Silveira, e da Casa Civil, Rui Costa</a:t>
            </a:r>
          </a:p>
          <a:p>
            <a:r>
              <a:rPr lang="pt-BR" sz="1700"/>
              <a:t>Na quarta-feira, Silveira, Costa e o ministro da Fazenda, Fernando Haddad, concordaram com o pagamento dos dividendos extraordinários da Petrobras, que somam quase R$ 44 bilhões. Prates, que defendia o pagamento de metade do valor, já foi comunicado da decisão</a:t>
            </a:r>
          </a:p>
          <a:p>
            <a:r>
              <a:rPr lang="pt-BR" sz="1700"/>
              <a:t>Se Prates deixar o cargo, Aloizio Mercadante, presidente do BNDES, deve assumir a Petrobras. Lula já conversou ao telefone com Mercadante, que teria aceitado substituir o Prates </a:t>
            </a:r>
          </a:p>
          <a:p>
            <a:r>
              <a:rPr lang="pt-BR" sz="1700"/>
              <a:t>Segundo o Estadão, o diretor de Planejamento do BNDES, Nelson Barbosa, assumiria o banco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D85E25-9E7D-E5F1-6C19-6BDB58923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55" r="22731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9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04A4A8-920A-8018-AF34-6A46EC996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58F1E3-258F-4AF1-67C5-36C5BF516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t-BR" sz="5000">
                <a:solidFill>
                  <a:schemeClr val="bg1"/>
                </a:solidFill>
              </a:rPr>
              <a:t>Rui Costa balançou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6EEAE-0685-521E-9F0C-A20829D3C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A Polícia Federal investiga supostas irregularidades envolvendo Rui Costa quando à frente do governo da Bahia</a:t>
            </a:r>
          </a:p>
          <a:p>
            <a:r>
              <a:rPr lang="pt-BR" sz="2000">
                <a:solidFill>
                  <a:schemeClr val="bg1"/>
                </a:solidFill>
              </a:rPr>
              <a:t>Lula veio ao socorro do ministro e fez elogios a seu atual ministro da Casa Civil durante evento em Pernambuco</a:t>
            </a:r>
          </a:p>
          <a:p>
            <a:r>
              <a:rPr lang="pt-BR" sz="2000">
                <a:solidFill>
                  <a:schemeClr val="bg1"/>
                </a:solidFill>
              </a:rPr>
              <a:t>Disse: “Esse aqui, que é o chefe da Casa Civil, é como se fosse o primeiro-ministro”</a:t>
            </a:r>
          </a:p>
        </p:txBody>
      </p:sp>
    </p:spTree>
    <p:extLst>
      <p:ext uri="{BB962C8B-B14F-4D97-AF65-F5344CB8AC3E}">
        <p14:creationId xmlns:p14="http://schemas.microsoft.com/office/powerpoint/2010/main" val="2422923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3A240B-6304-A116-6030-5A63F7AC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pt-BR" sz="4000"/>
              <a:t>Acusações contra filho de Lula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510EF3-4AA3-C8B2-7EBF-5BC27BE72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pt-BR" sz="2000" dirty="0" err="1"/>
              <a:t>Luis</a:t>
            </a:r>
            <a:r>
              <a:rPr lang="pt-BR" sz="2000" dirty="0"/>
              <a:t> Claudio Lula da Silva, 39, o filho mais novo do presidente Lula, foi acusado de violência física e verbal contra a médica Natália Schincariol, 29</a:t>
            </a:r>
          </a:p>
          <a:p>
            <a:r>
              <a:rPr lang="pt-BR" sz="2000" dirty="0"/>
              <a:t>Ele nega as acusações</a:t>
            </a:r>
          </a:p>
          <a:p>
            <a:r>
              <a:rPr lang="pt-BR" sz="2000" dirty="0"/>
              <a:t>A extrema-direita sentiu o gosto de sangue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525139F-C131-CA3D-759E-9655CCFDB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26" r="18174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1D6B14-D57A-186A-D17B-1B23C6211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4" r="12777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A232F0-75CC-2670-A428-81DCC4F3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BR" sz="3700"/>
              <a:t>Pauta de costumes assusta o governo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8946C0-D4E7-1B59-C916-DD9F1ADEA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pt-BR" sz="2000"/>
              <a:t>No PowerPoint que o ministro de Relações Institucionais, Alexandre Padilha, levou para a última reunião ministerial havia um destaque sobre a “pauta de costumes” neste ano de eleições municipais</a:t>
            </a:r>
          </a:p>
          <a:p>
            <a:r>
              <a:rPr lang="pt-BR" sz="2000"/>
              <a:t>Em vermelho, um slide apresentava: “Não cair na gritaria da extrema direita”  </a:t>
            </a:r>
          </a:p>
        </p:txBody>
      </p:sp>
    </p:spTree>
    <p:extLst>
      <p:ext uri="{BB962C8B-B14F-4D97-AF65-F5344CB8AC3E}">
        <p14:creationId xmlns:p14="http://schemas.microsoft.com/office/powerpoint/2010/main" val="3049259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220267-A56A-EAAF-827C-58F2D579A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5400"/>
              <a:t>Redes sociais assustam pais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761480-7157-BA80-2B26-4D5C62267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2200"/>
              <a:t>Centenas de mães e pais dos EUA estão processando redes sociais por supostos “danos físicos, mentais ou emocionais” sofridos por crianças e adolescentes que utilizam plataformas como Facebook, Instagram e Snapchat</a:t>
            </a:r>
          </a:p>
          <a:p>
            <a:r>
              <a:rPr lang="pt-BR" sz="2200"/>
              <a:t>As famílias alegam que “a crise de saúde mental sem precedentes entre as crianças” é alimentada pelos produtos “defeituosos”, “viciantes” e “perigosos” dessas empresas</a:t>
            </a:r>
          </a:p>
          <a:p>
            <a:r>
              <a:rPr lang="pt-BR" sz="2200"/>
              <a:t>A imprensa destaca o caso de uma americana que se suicidou aos 15 anos. Segundo a mãe, ela era “viciada” em redes sociais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1265B2-F284-3B96-6627-1B5ECCB5D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1" r="13427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53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9F98CA-5D4D-9400-0FF1-1609C74FB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pt-BR" sz="4000"/>
              <a:t>O pêndulo do governo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B4B90A-ED5F-6325-646E-8D9ACB179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pt-BR" sz="2000"/>
              <a:t>MP apoia a reinstalação da Comissão Especial de Mortos e Desaparecidos Políticos, mas Lula resiste porque avalia que a comissão não traria dividendos para o governo fora do eleitorado de esquerda</a:t>
            </a:r>
          </a:p>
          <a:p>
            <a:r>
              <a:rPr lang="pt-BR" sz="2000"/>
              <a:t>Mudança do slogan: o mote “Fé no Brasil” não foi bem recebido e o governo decide substituí-lo por “É bom para todo mundo”, que, supostamente, ataca a polarização na sociedade </a:t>
            </a:r>
          </a:p>
          <a:p>
            <a:endParaRPr lang="pt-BR" sz="20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F69154-68FC-D1F7-3700-2EA9DA96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4" r="22046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07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A21287-4D0D-AE42-EA7C-E3F3B8359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5400"/>
              <a:t>Captura dos dois fugitivos de Mossoró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C73E22-130E-0BCF-356F-344211590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2200"/>
              <a:t>Após 50 dias de buscas, a PF e a PRF recapturaram dois integrantes do Comando Vermelho que protagonizaram a primeira fuga de um presídio de segurança máxima do país, a Penitenciária Federal de Mossoró (RN)</a:t>
            </a:r>
          </a:p>
          <a:p>
            <a:r>
              <a:rPr lang="pt-BR" sz="2200"/>
              <a:t>Rogério da Silva Mendonça e Deibson Cabral Nascimento foram encontrados em Marabá (PA), a 1.600 km de Mossoró</a:t>
            </a:r>
          </a:p>
          <a:p>
            <a:r>
              <a:rPr lang="pt-BR" sz="2200"/>
              <a:t>Lewandowski decidiu dispensar definitivamente Humberto Gleydson Fontinele da direção do presídio</a:t>
            </a:r>
          </a:p>
        </p:txBody>
      </p:sp>
      <p:pic>
        <p:nvPicPr>
          <p:cNvPr id="4" name="Imagem 3" descr="Homem com a boca aberta&#10;&#10;Descrição gerada automaticamente com confiança média">
            <a:extLst>
              <a:ext uri="{FF2B5EF4-FFF2-40B4-BE49-F238E27FC236}">
                <a16:creationId xmlns:a16="http://schemas.microsoft.com/office/drawing/2014/main" id="{AE3FDC10-A1B7-B948-55A8-F70E1F5A6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08" r="17854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92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50B87-88B3-B628-B864-5C6407B0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5400"/>
              <a:t>A tragédia em terras Yanomami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6C3878-349B-E466-DE37-5AFBF4853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2200"/>
              <a:t>O mercúrio se tornou uma ameaça grave ao povo Yanomami</a:t>
            </a:r>
          </a:p>
          <a:p>
            <a:r>
              <a:rPr lang="pt-BR" sz="2200"/>
              <a:t>Pesquisa da Fiocruz e do Instituto Socioambiental (ISA) em nove comunidades às margens do Rio Mucajaí (RR) mostrou que a contaminação pelo metal pesado atinge 94% dos indígenas</a:t>
            </a:r>
          </a:p>
          <a:p>
            <a:r>
              <a:rPr lang="pt-BR" sz="2200"/>
              <a:t>Em alguns casos, a presença do material no organismo chega a seis vezes o máximo estabelecido pela Organização Mundial da Saúde</a:t>
            </a:r>
          </a:p>
          <a:p>
            <a:r>
              <a:rPr lang="pt-BR" sz="2200"/>
              <a:t>Os indígenas contaminados apresentam com mais frequência déficits cognitivos e danos nos nervos de mãos e pés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30C97B-71CC-1577-5E42-4641878A1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r="15506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199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736</Words>
  <Application>Microsoft Office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Tema do Office</vt:lpstr>
      <vt:lpstr>Balanço da primeira semana de abril de 2024</vt:lpstr>
      <vt:lpstr>Prates quase fora</vt:lpstr>
      <vt:lpstr>Rui Costa balançou</vt:lpstr>
      <vt:lpstr>Acusações contra filho de Lula</vt:lpstr>
      <vt:lpstr>Pauta de costumes assusta o governo</vt:lpstr>
      <vt:lpstr>Redes sociais assustam pais</vt:lpstr>
      <vt:lpstr>O pêndulo do governo</vt:lpstr>
      <vt:lpstr>Captura dos dois fugitivos de Mossoró</vt:lpstr>
      <vt:lpstr>A tragédia em terras Yanomami</vt:lpstr>
      <vt:lpstr>Biden “morde e assopra”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Balanço da primeira semana de abril de 2024</dc:title>
  <dc:creator>Rudá Ricci</dc:creator>
  <cp:lastModifiedBy>Rudá Ricci</cp:lastModifiedBy>
  <cp:revision>1</cp:revision>
  <dcterms:created xsi:type="dcterms:W3CDTF">2024-04-07T10:48:03Z</dcterms:created>
  <dcterms:modified xsi:type="dcterms:W3CDTF">2024-04-07T11:20:46Z</dcterms:modified>
</cp:coreProperties>
</file>