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F5047-9B0D-47F0-94FA-BD1D01A4E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EBB276-475D-4AB9-B662-F92B3C901EB3}">
      <dgm:prSet/>
      <dgm:spPr/>
      <dgm:t>
        <a:bodyPr/>
        <a:lstStyle/>
        <a:p>
          <a:r>
            <a:rPr lang="pt-BR"/>
            <a:t>PF protocola no STF indiciamento de Bolsonaro e mais onze pessoas no caso das joias que pode render 32 anos de prisão</a:t>
          </a:r>
          <a:endParaRPr lang="en-US"/>
        </a:p>
      </dgm:t>
    </dgm:pt>
    <dgm:pt modelId="{FB12ADED-6F16-4B98-A769-F02102E64CCB}" type="parTrans" cxnId="{6168A928-21EB-48E0-92D3-991349591D01}">
      <dgm:prSet/>
      <dgm:spPr/>
      <dgm:t>
        <a:bodyPr/>
        <a:lstStyle/>
        <a:p>
          <a:endParaRPr lang="en-US"/>
        </a:p>
      </dgm:t>
    </dgm:pt>
    <dgm:pt modelId="{BE3ED1F8-735C-4BD2-B503-915AC52B362E}" type="sibTrans" cxnId="{6168A928-21EB-48E0-92D3-991349591D01}">
      <dgm:prSet/>
      <dgm:spPr/>
      <dgm:t>
        <a:bodyPr/>
        <a:lstStyle/>
        <a:p>
          <a:endParaRPr lang="en-US"/>
        </a:p>
      </dgm:t>
    </dgm:pt>
    <dgm:pt modelId="{057E6EB2-932B-4ECB-BD5F-9B0E4225C160}">
      <dgm:prSet/>
      <dgm:spPr/>
      <dgm:t>
        <a:bodyPr/>
        <a:lstStyle/>
        <a:p>
          <a:r>
            <a:rPr lang="pt-BR"/>
            <a:t>O indiciamento é o procedimento em que o delegado de polícia conclui que há indícios de crime</a:t>
          </a:r>
          <a:endParaRPr lang="en-US"/>
        </a:p>
      </dgm:t>
    </dgm:pt>
    <dgm:pt modelId="{CEBE62F6-FE1A-4062-A714-2906B2500ACD}" type="parTrans" cxnId="{D5B751BB-4DF2-4497-823B-0A9C98A05E1E}">
      <dgm:prSet/>
      <dgm:spPr/>
      <dgm:t>
        <a:bodyPr/>
        <a:lstStyle/>
        <a:p>
          <a:endParaRPr lang="en-US"/>
        </a:p>
      </dgm:t>
    </dgm:pt>
    <dgm:pt modelId="{4AC3D3C7-7B53-4671-AB69-D84F5224EC04}" type="sibTrans" cxnId="{D5B751BB-4DF2-4497-823B-0A9C98A05E1E}">
      <dgm:prSet/>
      <dgm:spPr/>
      <dgm:t>
        <a:bodyPr/>
        <a:lstStyle/>
        <a:p>
          <a:endParaRPr lang="en-US"/>
        </a:p>
      </dgm:t>
    </dgm:pt>
    <dgm:pt modelId="{B9AF9CB0-B83B-4AE2-A35F-092432D233A9}">
      <dgm:prSet/>
      <dgm:spPr/>
      <dgm:t>
        <a:bodyPr/>
        <a:lstStyle/>
        <a:p>
          <a:r>
            <a:rPr lang="pt-BR"/>
            <a:t>Cabe à PGR se manifestar sobre o oferecimento de denúncia contra  investigados </a:t>
          </a:r>
          <a:endParaRPr lang="en-US"/>
        </a:p>
      </dgm:t>
    </dgm:pt>
    <dgm:pt modelId="{E5A88327-C7FE-45C8-8FA1-2938DCB1A48E}" type="parTrans" cxnId="{E10A0269-486E-4024-AAF5-DE5A7CD15AD7}">
      <dgm:prSet/>
      <dgm:spPr/>
      <dgm:t>
        <a:bodyPr/>
        <a:lstStyle/>
        <a:p>
          <a:endParaRPr lang="en-US"/>
        </a:p>
      </dgm:t>
    </dgm:pt>
    <dgm:pt modelId="{1684854E-84D7-4300-8570-DEA31905CE0F}" type="sibTrans" cxnId="{E10A0269-486E-4024-AAF5-DE5A7CD15AD7}">
      <dgm:prSet/>
      <dgm:spPr/>
      <dgm:t>
        <a:bodyPr/>
        <a:lstStyle/>
        <a:p>
          <a:endParaRPr lang="en-US"/>
        </a:p>
      </dgm:t>
    </dgm:pt>
    <dgm:pt modelId="{ECD649C8-D1FE-4594-807B-0094E32CF49F}">
      <dgm:prSet/>
      <dgm:spPr/>
      <dgm:t>
        <a:bodyPr/>
        <a:lstStyle/>
        <a:p>
          <a:r>
            <a:rPr lang="pt-BR"/>
            <a:t>O MPF é quem vai decidir se apresenta acusação formal à Justiça, que pode determinar a abertura de uma ação penal</a:t>
          </a:r>
          <a:endParaRPr lang="en-US"/>
        </a:p>
      </dgm:t>
    </dgm:pt>
    <dgm:pt modelId="{47E1D7B3-8E76-4876-95FD-B920B20690F3}" type="parTrans" cxnId="{988289E4-0EB7-423D-A497-885C8E3C380F}">
      <dgm:prSet/>
      <dgm:spPr/>
      <dgm:t>
        <a:bodyPr/>
        <a:lstStyle/>
        <a:p>
          <a:endParaRPr lang="en-US"/>
        </a:p>
      </dgm:t>
    </dgm:pt>
    <dgm:pt modelId="{B92AB754-A741-415F-878B-61C25A728052}" type="sibTrans" cxnId="{988289E4-0EB7-423D-A497-885C8E3C380F}">
      <dgm:prSet/>
      <dgm:spPr/>
      <dgm:t>
        <a:bodyPr/>
        <a:lstStyle/>
        <a:p>
          <a:endParaRPr lang="en-US"/>
        </a:p>
      </dgm:t>
    </dgm:pt>
    <dgm:pt modelId="{8AE2B92A-ACFA-469B-A585-B7987DBD2BFB}" type="pres">
      <dgm:prSet presAssocID="{DC0F5047-9B0D-47F0-94FA-BD1D01A4EF07}" presName="linear" presStyleCnt="0">
        <dgm:presLayoutVars>
          <dgm:animLvl val="lvl"/>
          <dgm:resizeHandles val="exact"/>
        </dgm:presLayoutVars>
      </dgm:prSet>
      <dgm:spPr/>
    </dgm:pt>
    <dgm:pt modelId="{3821390F-D6B0-427E-B7B2-528F88FAE11F}" type="pres">
      <dgm:prSet presAssocID="{5DEBB276-475D-4AB9-B662-F92B3C901E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F97493-A641-444C-AB8F-29D7AB2472EC}" type="pres">
      <dgm:prSet presAssocID="{BE3ED1F8-735C-4BD2-B503-915AC52B362E}" presName="spacer" presStyleCnt="0"/>
      <dgm:spPr/>
    </dgm:pt>
    <dgm:pt modelId="{820F2BB4-7E31-47C1-BF42-05B745481659}" type="pres">
      <dgm:prSet presAssocID="{057E6EB2-932B-4ECB-BD5F-9B0E4225C1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695B73-35B2-4600-B3B1-3D1EE83BEFA1}" type="pres">
      <dgm:prSet presAssocID="{4AC3D3C7-7B53-4671-AB69-D84F5224EC04}" presName="spacer" presStyleCnt="0"/>
      <dgm:spPr/>
    </dgm:pt>
    <dgm:pt modelId="{64CEF619-3705-47A1-A307-D1EBC134C3A6}" type="pres">
      <dgm:prSet presAssocID="{B9AF9CB0-B83B-4AE2-A35F-092432D233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5B0A87-747E-4B4D-BB45-19EE642D081E}" type="pres">
      <dgm:prSet presAssocID="{1684854E-84D7-4300-8570-DEA31905CE0F}" presName="spacer" presStyleCnt="0"/>
      <dgm:spPr/>
    </dgm:pt>
    <dgm:pt modelId="{FBAA0E4F-1582-4ABF-BAD2-D0CD1CD221E5}" type="pres">
      <dgm:prSet presAssocID="{ECD649C8-D1FE-4594-807B-0094E32CF4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131609-8BAA-409F-96AF-31097158863F}" type="presOf" srcId="{DC0F5047-9B0D-47F0-94FA-BD1D01A4EF07}" destId="{8AE2B92A-ACFA-469B-A585-B7987DBD2BFB}" srcOrd="0" destOrd="0" presId="urn:microsoft.com/office/officeart/2005/8/layout/vList2"/>
    <dgm:cxn modelId="{9A590625-9585-4F38-A6F9-C8AA4659792F}" type="presOf" srcId="{5DEBB276-475D-4AB9-B662-F92B3C901EB3}" destId="{3821390F-D6B0-427E-B7B2-528F88FAE11F}" srcOrd="0" destOrd="0" presId="urn:microsoft.com/office/officeart/2005/8/layout/vList2"/>
    <dgm:cxn modelId="{6168A928-21EB-48E0-92D3-991349591D01}" srcId="{DC0F5047-9B0D-47F0-94FA-BD1D01A4EF07}" destId="{5DEBB276-475D-4AB9-B662-F92B3C901EB3}" srcOrd="0" destOrd="0" parTransId="{FB12ADED-6F16-4B98-A769-F02102E64CCB}" sibTransId="{BE3ED1F8-735C-4BD2-B503-915AC52B362E}"/>
    <dgm:cxn modelId="{59714933-5F1F-4028-B63E-969DEF033BB4}" type="presOf" srcId="{057E6EB2-932B-4ECB-BD5F-9B0E4225C160}" destId="{820F2BB4-7E31-47C1-BF42-05B745481659}" srcOrd="0" destOrd="0" presId="urn:microsoft.com/office/officeart/2005/8/layout/vList2"/>
    <dgm:cxn modelId="{E10A0269-486E-4024-AAF5-DE5A7CD15AD7}" srcId="{DC0F5047-9B0D-47F0-94FA-BD1D01A4EF07}" destId="{B9AF9CB0-B83B-4AE2-A35F-092432D233A9}" srcOrd="2" destOrd="0" parTransId="{E5A88327-C7FE-45C8-8FA1-2938DCB1A48E}" sibTransId="{1684854E-84D7-4300-8570-DEA31905CE0F}"/>
    <dgm:cxn modelId="{F4215486-535F-47D5-8C14-199425B599B3}" type="presOf" srcId="{ECD649C8-D1FE-4594-807B-0094E32CF49F}" destId="{FBAA0E4F-1582-4ABF-BAD2-D0CD1CD221E5}" srcOrd="0" destOrd="0" presId="urn:microsoft.com/office/officeart/2005/8/layout/vList2"/>
    <dgm:cxn modelId="{D5B751BB-4DF2-4497-823B-0A9C98A05E1E}" srcId="{DC0F5047-9B0D-47F0-94FA-BD1D01A4EF07}" destId="{057E6EB2-932B-4ECB-BD5F-9B0E4225C160}" srcOrd="1" destOrd="0" parTransId="{CEBE62F6-FE1A-4062-A714-2906B2500ACD}" sibTransId="{4AC3D3C7-7B53-4671-AB69-D84F5224EC04}"/>
    <dgm:cxn modelId="{FAD41ABC-7661-4828-9629-CDE68267C2D6}" type="presOf" srcId="{B9AF9CB0-B83B-4AE2-A35F-092432D233A9}" destId="{64CEF619-3705-47A1-A307-D1EBC134C3A6}" srcOrd="0" destOrd="0" presId="urn:microsoft.com/office/officeart/2005/8/layout/vList2"/>
    <dgm:cxn modelId="{988289E4-0EB7-423D-A497-885C8E3C380F}" srcId="{DC0F5047-9B0D-47F0-94FA-BD1D01A4EF07}" destId="{ECD649C8-D1FE-4594-807B-0094E32CF49F}" srcOrd="3" destOrd="0" parTransId="{47E1D7B3-8E76-4876-95FD-B920B20690F3}" sibTransId="{B92AB754-A741-415F-878B-61C25A728052}"/>
    <dgm:cxn modelId="{A8C3B712-4EE9-4837-A5B5-BF71C3C58702}" type="presParOf" srcId="{8AE2B92A-ACFA-469B-A585-B7987DBD2BFB}" destId="{3821390F-D6B0-427E-B7B2-528F88FAE11F}" srcOrd="0" destOrd="0" presId="urn:microsoft.com/office/officeart/2005/8/layout/vList2"/>
    <dgm:cxn modelId="{5CF1998F-7967-4715-AC49-B6D2B361BD46}" type="presParOf" srcId="{8AE2B92A-ACFA-469B-A585-B7987DBD2BFB}" destId="{55F97493-A641-444C-AB8F-29D7AB2472EC}" srcOrd="1" destOrd="0" presId="urn:microsoft.com/office/officeart/2005/8/layout/vList2"/>
    <dgm:cxn modelId="{F588EA3F-707A-4721-B46E-ADA9E43823D2}" type="presParOf" srcId="{8AE2B92A-ACFA-469B-A585-B7987DBD2BFB}" destId="{820F2BB4-7E31-47C1-BF42-05B745481659}" srcOrd="2" destOrd="0" presId="urn:microsoft.com/office/officeart/2005/8/layout/vList2"/>
    <dgm:cxn modelId="{10FC450E-2E4C-4379-88D6-AC01DB67059A}" type="presParOf" srcId="{8AE2B92A-ACFA-469B-A585-B7987DBD2BFB}" destId="{5C695B73-35B2-4600-B3B1-3D1EE83BEFA1}" srcOrd="3" destOrd="0" presId="urn:microsoft.com/office/officeart/2005/8/layout/vList2"/>
    <dgm:cxn modelId="{71AED3FF-4024-46AA-AB48-907721677B80}" type="presParOf" srcId="{8AE2B92A-ACFA-469B-A585-B7987DBD2BFB}" destId="{64CEF619-3705-47A1-A307-D1EBC134C3A6}" srcOrd="4" destOrd="0" presId="urn:microsoft.com/office/officeart/2005/8/layout/vList2"/>
    <dgm:cxn modelId="{33506659-3A81-4F22-A122-B9BA5975ACE6}" type="presParOf" srcId="{8AE2B92A-ACFA-469B-A585-B7987DBD2BFB}" destId="{525B0A87-747E-4B4D-BB45-19EE642D081E}" srcOrd="5" destOrd="0" presId="urn:microsoft.com/office/officeart/2005/8/layout/vList2"/>
    <dgm:cxn modelId="{E41CB2E1-8D56-4D3D-B71E-2F6AA5F7D6FF}" type="presParOf" srcId="{8AE2B92A-ACFA-469B-A585-B7987DBD2BFB}" destId="{FBAA0E4F-1582-4ABF-BAD2-D0CD1CD221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390F-D6B0-427E-B7B2-528F88FAE11F}">
      <dsp:nvSpPr>
        <dsp:cNvPr id="0" name=""/>
        <dsp:cNvSpPr/>
      </dsp:nvSpPr>
      <dsp:spPr>
        <a:xfrm>
          <a:off x="0" y="15786"/>
          <a:ext cx="4958965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PF protocola no STF indiciamento de Bolsonaro e mais onze pessoas no caso das joias que pode render 32 anos de prisão</a:t>
          </a:r>
          <a:endParaRPr lang="en-US" sz="1700" kern="1200"/>
        </a:p>
      </dsp:txBody>
      <dsp:txXfrm>
        <a:off x="45635" y="61421"/>
        <a:ext cx="4867695" cy="843560"/>
      </dsp:txXfrm>
    </dsp:sp>
    <dsp:sp modelId="{820F2BB4-7E31-47C1-BF42-05B745481659}">
      <dsp:nvSpPr>
        <dsp:cNvPr id="0" name=""/>
        <dsp:cNvSpPr/>
      </dsp:nvSpPr>
      <dsp:spPr>
        <a:xfrm>
          <a:off x="0" y="999576"/>
          <a:ext cx="4958965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 indiciamento é o procedimento em que o delegado de polícia conclui que há indícios de crime</a:t>
          </a:r>
          <a:endParaRPr lang="en-US" sz="1700" kern="1200"/>
        </a:p>
      </dsp:txBody>
      <dsp:txXfrm>
        <a:off x="45635" y="1045211"/>
        <a:ext cx="4867695" cy="843560"/>
      </dsp:txXfrm>
    </dsp:sp>
    <dsp:sp modelId="{64CEF619-3705-47A1-A307-D1EBC134C3A6}">
      <dsp:nvSpPr>
        <dsp:cNvPr id="0" name=""/>
        <dsp:cNvSpPr/>
      </dsp:nvSpPr>
      <dsp:spPr>
        <a:xfrm>
          <a:off x="0" y="1983366"/>
          <a:ext cx="4958965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Cabe à PGR se manifestar sobre o oferecimento de denúncia contra  investigados </a:t>
          </a:r>
          <a:endParaRPr lang="en-US" sz="1700" kern="1200"/>
        </a:p>
      </dsp:txBody>
      <dsp:txXfrm>
        <a:off x="45635" y="2029001"/>
        <a:ext cx="4867695" cy="843560"/>
      </dsp:txXfrm>
    </dsp:sp>
    <dsp:sp modelId="{FBAA0E4F-1582-4ABF-BAD2-D0CD1CD221E5}">
      <dsp:nvSpPr>
        <dsp:cNvPr id="0" name=""/>
        <dsp:cNvSpPr/>
      </dsp:nvSpPr>
      <dsp:spPr>
        <a:xfrm>
          <a:off x="0" y="2967156"/>
          <a:ext cx="4958965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 MPF é quem vai decidir se apresenta acusação formal à Justiça, que pode determinar a abertura de uma ação penal</a:t>
          </a:r>
          <a:endParaRPr lang="en-US" sz="1700" kern="1200"/>
        </a:p>
      </dsp:txBody>
      <dsp:txXfrm>
        <a:off x="45635" y="3012791"/>
        <a:ext cx="4867695" cy="84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E589C-5498-7AB0-B993-7D9ED9520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A01EE4-6C9B-CCB6-1AF3-6714C9035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71D04B-525B-EF74-300D-2A4587A7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97AC2B-1308-7243-6A19-A38BA370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59975F-BF16-FCE1-3CD1-463158B3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08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F41AB-E968-2363-F6AC-BFC8E073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D9D05C-D71F-9273-309C-0B5CBFF5A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CD4283-064F-050B-462F-D65A56BA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732322-A487-E94E-0937-F2B697B3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E44657-CAFA-6974-50DF-4373718D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45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6E49E6-1754-1E5D-847E-B07729DF5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E4F4F5-8ED5-A697-49E9-6E3713026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7063B2-503F-854B-437E-BD66F5F5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2EBD0B-5F9D-147F-99A7-289C0A64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0E1A0E-AC51-4F84-1EE2-091B89D3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9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8AB00-B3A3-772D-A840-55B8AF63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3689F-E347-E8C6-E4A8-2801A9EA6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E51D05-4C14-D95B-DA1A-1403F0BD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E5CEAD-24BD-D5CC-E12A-0746454F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58B57C-F288-A0CE-2838-3F163BF0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3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7CDBE-26F1-E8A3-289D-B7461D7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435326-4DB3-AD77-7699-AA7D933F9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FA7D7D-0C2A-0606-C1B1-DDF94B46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B0182-D81C-859D-436A-4861C2EB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5EFEE5-A5CA-93AE-4F57-A282AD0E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87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57305-CE24-72DB-1777-263B31C7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6D944-3DF2-8764-3232-159430042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D30DB2-5B5E-12A2-86C9-BF2FE6204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CE473E-E367-1F2B-6E01-087EA592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E1324B-6F47-9990-2B10-0D5A8908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515554-885D-087F-C61C-3F6C3F14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5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E6F78-67AA-04B4-E2EA-5ABDA005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AD6A31-E283-EAB1-F929-AEDF86C0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05FBDB-0DA9-50A8-8863-4B690302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D66D49-EB9F-E45C-1C6E-C34926D46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F4B734-1B61-22F3-D05C-91AF6748C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AECB86-99E1-687E-2F62-67436B44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98E01DA-83F0-8760-37D8-60B027BF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7DE3F0F-E0F7-2EEF-4484-17736A2E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91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D5F3F-CE11-AD72-2466-FE0B584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4A1245-D92A-4E61-7DE2-4D457CAA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590FC6-9705-1D01-358E-E2EB856E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C337EF-E789-162E-1396-9FD51E2F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16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667D78-AA76-12AE-2C94-BB9EBB8B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A3A61C-F9F7-259B-E08E-82DFE3EB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6C59CE-2A51-4B1C-BD14-B55B263B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15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F258C-9700-5EFE-1C20-E24DA75A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6CA8BE-6FB7-C244-30C6-69C38881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6A47AE-F4A1-D646-5F7F-B7BFE2EC9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629EE1-18E3-177C-574C-BB8AC38E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3DBE93-0B8F-7FCE-E54A-B5128451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4F7CA5-D6A9-8A3E-B698-A7401856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20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66AB6-EDA6-5778-6C89-870CA585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554FF2-2559-CA7F-67CD-3BEBB4DED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0BF791-8943-5FE7-C432-5CF8CEB83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4F56C6-CD4B-3A06-5D24-6852623E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671E8F-2244-1647-B741-75257387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1E0F9-9649-4BDE-FBC8-EE89AAAC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16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609A86-CBCB-093E-166F-00CAF7C7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7691EA-837E-994F-2C36-15DF77F12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27F6A9-A90E-1606-52C4-E06A7F773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1417F-3AF8-4E6A-A307-8ED7BBAE60AC}" type="datetimeFigureOut">
              <a:rPr lang="pt-BR" smtClean="0"/>
              <a:t>07/07/2024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BF960C-820B-47C5-ED24-17BF7D43A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FC3DD1-63E7-973F-9BF8-D9EF67C88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5EDE37-90EB-4C5F-9BBF-FEBF4800F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5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1E1013-4AAC-B41F-6A1D-1FF36A1FE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5D95AB3-9333-59ED-55E0-5A09055A0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pt-BR" sz="7200">
                <a:solidFill>
                  <a:srgbClr val="FFFFFF"/>
                </a:solidFill>
              </a:rPr>
              <a:t>O passado brega nos espreita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B5AEF-5EDB-361A-3187-C9C2109BC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pt-BR">
                <a:solidFill>
                  <a:srgbClr val="FFFFFF"/>
                </a:solidFill>
              </a:rPr>
              <a:t>7 de julho de 2024</a:t>
            </a:r>
          </a:p>
        </p:txBody>
      </p:sp>
    </p:spTree>
    <p:extLst>
      <p:ext uri="{BB962C8B-B14F-4D97-AF65-F5344CB8AC3E}">
        <p14:creationId xmlns:p14="http://schemas.microsoft.com/office/powerpoint/2010/main" val="118403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E24FF0-EF0A-553B-535D-71C18959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pt-BR" sz="3200">
                <a:solidFill>
                  <a:srgbClr val="595959"/>
                </a:solidFill>
              </a:rPr>
              <a:t>Convescote com gosto de passado em Camboriú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53C7B2-202E-9B1B-12B0-97FDBBA5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pt-BR" sz="2000">
                <a:solidFill>
                  <a:srgbClr val="595959"/>
                </a:solidFill>
              </a:rPr>
              <a:t>Bolsonaro e Milei criam um encontro extremista num balneário de gosto duvidoso: a Conferência de Ação Política Conservadora (CPAC)</a:t>
            </a:r>
          </a:p>
          <a:p>
            <a:r>
              <a:rPr lang="pt-BR" sz="2000">
                <a:solidFill>
                  <a:srgbClr val="595959"/>
                </a:solidFill>
              </a:rPr>
              <a:t>Além das cenas de personalismo explícito, um climão tomou conta da família Bolsonaro por conta de uma foto de Jair com o filho de Nikolas </a:t>
            </a:r>
          </a:p>
        </p:txBody>
      </p:sp>
      <p:pic>
        <p:nvPicPr>
          <p:cNvPr id="5" name="Imagem 4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03A2BF92-CDBC-B37C-934B-AA88A281F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65" y="685799"/>
            <a:ext cx="4494727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4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AAD791-EB14-3842-3D87-22968FCC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pt-BR"/>
              <a:t>Convescote se deu em meio ao cerco à Bolsonaro</a:t>
            </a:r>
            <a:endParaRPr lang="pt-BR" dirty="0"/>
          </a:p>
        </p:txBody>
      </p:sp>
      <p:graphicFrame>
        <p:nvGraphicFramePr>
          <p:cNvPr id="20" name="Espaço Reservado para Conteúdo 2">
            <a:extLst>
              <a:ext uri="{FF2B5EF4-FFF2-40B4-BE49-F238E27FC236}">
                <a16:creationId xmlns:a16="http://schemas.microsoft.com/office/drawing/2014/main" id="{C5662E10-129D-08C7-F139-061691E145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7034" y="2198362"/>
          <a:ext cx="4958966" cy="39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5094F37B-248D-7899-5DAF-E559004D7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367" y="2440765"/>
            <a:ext cx="4788505" cy="3244212"/>
          </a:xfrm>
          <a:prstGeom prst="rect">
            <a:avLst/>
          </a:prstGeom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8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532AE1-3E02-470C-B898-A0C62F2E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01DF7-4687-415B-A91D-DB43BEEB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646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FC09D2-72D2-4174-A2DF-1017D0FE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912" y="685800"/>
            <a:ext cx="6048935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59BFAD-E844-4F0A-FFC7-D89C62C5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12" y="1095152"/>
            <a:ext cx="4773616" cy="1065313"/>
          </a:xfrm>
        </p:spPr>
        <p:txBody>
          <a:bodyPr anchor="b">
            <a:normAutofit/>
          </a:bodyPr>
          <a:lstStyle/>
          <a:p>
            <a:pPr algn="ctr"/>
            <a:r>
              <a:rPr lang="pt-B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Pesquisas sobre eleições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A548FB-2478-A35A-B436-CBFA78D4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13" y="2447337"/>
            <a:ext cx="4773616" cy="3171970"/>
          </a:xfrm>
        </p:spPr>
        <p:txBody>
          <a:bodyPr anchor="t">
            <a:normAutofit lnSpcReduction="10000"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São Paulo vai indicando polarização entre Boulos e Nunes, com importante presença de Lula e Tarcísio</a:t>
            </a: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Rio de Janeiro, Salvador e Recife, a reeleição parece certa</a:t>
            </a: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Belo Horizonte apresenta tendência conservadora</a:t>
            </a: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Porto Alegre tem empate técnico entre Sebastião Melo (MDB) e Maria do Rosário (PT)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D37084-CB94-7DE7-2702-788CA93D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77" y="685799"/>
            <a:ext cx="25374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1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E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00C56F-C1AE-FC63-E83E-7B366E2D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Eleições na França</a:t>
            </a:r>
          </a:p>
        </p:txBody>
      </p:sp>
      <p:pic>
        <p:nvPicPr>
          <p:cNvPr id="4" name="Espaço Reservado para Conteúdo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F888CD92-BB18-79B1-C9DA-83255D604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0078" y="961812"/>
            <a:ext cx="534524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3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A02748-4D69-EB30-1219-F7192827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Brasil mudou muito neste século... Para melhor?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132753C-A1E4-87D9-F707-A5A8129AC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7045" y="961812"/>
            <a:ext cx="391130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34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216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O passado brega nos espreita</vt:lpstr>
      <vt:lpstr>Convescote com gosto de passado em Camboriú </vt:lpstr>
      <vt:lpstr>Convescote se deu em meio ao cerco à Bolsonaro</vt:lpstr>
      <vt:lpstr>Pesquisas sobre eleições</vt:lpstr>
      <vt:lpstr>Eleições na França</vt:lpstr>
      <vt:lpstr>O Brasil mudou muito neste século... Para melhor?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Rudá Ricci</dc:creator>
  <cp:lastModifiedBy>Rudá Ricci</cp:lastModifiedBy>
  <cp:revision>1</cp:revision>
  <dcterms:created xsi:type="dcterms:W3CDTF">2024-07-07T09:42:20Z</dcterms:created>
  <dcterms:modified xsi:type="dcterms:W3CDTF">2024-07-07T10:09:13Z</dcterms:modified>
</cp:coreProperties>
</file>